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9.svg" ContentType="image/svg+xml"/>
  <Override PartName="/ppt/media/image31.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4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 id="2147483684" r:id="rId5"/>
  </p:sldMasterIdLst>
  <p:notesMasterIdLst>
    <p:notesMasterId r:id="rId7"/>
  </p:notesMasterIdLst>
  <p:handoutMasterIdLst>
    <p:handoutMasterId r:id="rId29"/>
  </p:handoutMasterIdLst>
  <p:sldIdLst>
    <p:sldId id="315" r:id="rId6"/>
    <p:sldId id="257" r:id="rId8"/>
    <p:sldId id="281" r:id="rId9"/>
    <p:sldId id="259" r:id="rId10"/>
    <p:sldId id="260" r:id="rId11"/>
    <p:sldId id="261" r:id="rId12"/>
    <p:sldId id="300" r:id="rId13"/>
    <p:sldId id="301" r:id="rId14"/>
    <p:sldId id="272" r:id="rId15"/>
    <p:sldId id="316" r:id="rId16"/>
    <p:sldId id="317" r:id="rId17"/>
    <p:sldId id="318" r:id="rId18"/>
    <p:sldId id="319" r:id="rId19"/>
    <p:sldId id="320" r:id="rId20"/>
    <p:sldId id="321" r:id="rId21"/>
    <p:sldId id="322" r:id="rId22"/>
    <p:sldId id="323" r:id="rId23"/>
    <p:sldId id="324" r:id="rId24"/>
    <p:sldId id="325" r:id="rId25"/>
    <p:sldId id="271" r:id="rId26"/>
    <p:sldId id="273" r:id="rId27"/>
    <p:sldId id="275" r:id="rId28"/>
  </p:sldIdLst>
  <p:sldSz cx="12192000" cy="6858000"/>
  <p:notesSz cx="6858000" cy="9144000"/>
  <p:embeddedFontLst>
    <p:embeddedFont>
      <p:font typeface="HarmonyOS Sans SC Medium" panose="00000600000000000000" charset="-122"/>
      <p:regular r:id="rId33"/>
    </p:embeddedFont>
    <p:embeddedFont>
      <p:font typeface="荆南缘默体" pitchFamily="2" charset="-122"/>
      <p:bold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800"/>
    <a:srgbClr val="F3F7FF"/>
    <a:srgbClr val="4D5068"/>
    <a:srgbClr val="7DA2FF"/>
    <a:srgbClr val="ABC4FF"/>
    <a:srgbClr val="C3D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14" autoAdjust="0"/>
  </p:normalViewPr>
  <p:slideViewPr>
    <p:cSldViewPr snapToGrid="0" showGuides="1">
      <p:cViewPr varScale="1">
        <p:scale>
          <a:sx n="63" d="100"/>
          <a:sy n="63" d="100"/>
        </p:scale>
        <p:origin x="780" y="60"/>
      </p:cViewPr>
      <p:guideLst>
        <p:guide orient="horz" pos="2224"/>
        <p:guide pos="6107"/>
        <p:guide pos="622"/>
        <p:guide pos="1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5" Type="http://schemas.openxmlformats.org/officeDocument/2006/relationships/tags" Target="tags/tag9.xml"/><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HarmonyOS Sans SC Medium" panose="00000600000000000000" charset="-122"/>
              </a:rPr>
            </a:fld>
            <a:endParaRPr lang="zh-CN" altLang="en-US">
              <a:cs typeface="HarmonyOS Sans SC Medium" panose="000006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HarmonyOS Sans SC Medium" panose="00000600000000000000" charset="-122"/>
              <a:ea typeface="HarmonyOS Sans SC Medium" panose="00000600000000000000" charset="-122"/>
              <a:cs typeface="HarmonyOS Sans SC Medium" panose="000006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HarmonyOS Sans SC Medium" panose="00000600000000000000" charset="-122"/>
              </a:rPr>
            </a:fld>
            <a:endParaRPr lang="zh-CN" altLang="en-US">
              <a:cs typeface="HarmonyOS Sans SC Medium" panose="000006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armonyOS Sans SC Medium" panose="00000600000000000000" charset="-122"/>
                <a:ea typeface="HarmonyOS Sans SC Medium" panose="00000600000000000000" charset="-122"/>
                <a:cs typeface="HarmonyOS Sans SC Medium" panose="000006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armonyOS Sans SC Medium" panose="00000600000000000000" charset="-122"/>
                <a:ea typeface="HarmonyOS Sans SC Medium" panose="00000600000000000000" charset="-122"/>
                <a:cs typeface="HarmonyOS Sans SC Medium" panose="00000600000000000000" charset="-122"/>
              </a:defRPr>
            </a:lvl1pPr>
          </a:lstStyle>
          <a:p>
            <a:fld id="{BE7A5162-3176-4280-89C7-293BC438D89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armonyOS Sans SC Medium" panose="00000600000000000000" charset="-122"/>
                <a:ea typeface="HarmonyOS Sans SC Medium" panose="00000600000000000000" charset="-122"/>
                <a:cs typeface="HarmonyOS Sans SC Medium" panose="000006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armonyOS Sans SC Medium" panose="00000600000000000000" charset="-122"/>
                <a:ea typeface="HarmonyOS Sans SC Medium" panose="00000600000000000000" charset="-122"/>
                <a:cs typeface="HarmonyOS Sans SC Medium" panose="00000600000000000000" charset="-122"/>
              </a:defRPr>
            </a:lvl1pPr>
          </a:lstStyle>
          <a:p>
            <a:fld id="{A0813A5E-CBB6-494A-8145-75F0032711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HarmonyOS Sans SC Medium" panose="00000600000000000000" charset="-122"/>
      </a:defRPr>
    </a:lvl1pPr>
    <a:lvl2pPr marL="4572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HarmonyOS Sans SC Medium" panose="00000600000000000000" charset="-122"/>
      </a:defRPr>
    </a:lvl2pPr>
    <a:lvl3pPr marL="9144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HarmonyOS Sans SC Medium" panose="00000600000000000000" charset="-122"/>
      </a:defRPr>
    </a:lvl3pPr>
    <a:lvl4pPr marL="13716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HarmonyOS Sans SC Medium" panose="00000600000000000000" charset="-122"/>
      </a:defRPr>
    </a:lvl4pPr>
    <a:lvl5pPr marL="1828800" algn="l" defTabSz="914400" rtl="0" eaLnBrk="1" latinLnBrk="0" hangingPunct="1">
      <a:defRPr sz="1200" kern="1200">
        <a:solidFill>
          <a:schemeClr val="tx1"/>
        </a:solidFill>
        <a:latin typeface="HarmonyOS Sans SC Medium" panose="00000600000000000000" charset="-122"/>
        <a:ea typeface="HarmonyOS Sans SC Medium" panose="00000600000000000000" charset="-122"/>
        <a:cs typeface="HarmonyOS Sans SC Medium" panose="000006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err="1"/>
              <a:t>VCG41N1401337682</a:t>
            </a:r>
            <a:r>
              <a:rPr lang="en-US" altLang="zh-CN" dirty="0"/>
              <a:t> </a:t>
            </a:r>
            <a:endParaRPr lang="en-US" altLang="zh-CN" dirty="0"/>
          </a:p>
          <a:p>
            <a:pPr algn="l"/>
            <a:r>
              <a:rPr lang="en-US" altLang="zh-CN" dirty="0" err="1"/>
              <a:t>VCG41N1401337769</a:t>
            </a:r>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0813A5E-CBB6-494A-8145-75F0032711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36BEFA-10E1-47D6-A6C9-7FDB4C07831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72247A-685B-44A2-BABE-114683556C6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4" Type="http://schemas.openxmlformats.org/officeDocument/2006/relationships/theme" Target="../theme/theme3.xml"/><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4" Type="http://schemas.openxmlformats.org/officeDocument/2006/relationships/theme" Target="../theme/theme4.xml"/><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HarmonyOS Sans SC Medium" panose="00000600000000000000" charset="-122"/>
              </a:defRPr>
            </a:lvl1pPr>
          </a:lstStyle>
          <a:p>
            <a:fld id="{CF36BEFA-10E1-47D6-A6C9-7FDB4C07831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HarmonyOS Sans SC Medium" panose="000006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HarmonyOS Sans SC Medium" panose="00000600000000000000" charset="-122"/>
              </a:defRPr>
            </a:lvl1pPr>
          </a:lstStyle>
          <a:p>
            <a:fld id="{7F72247A-685B-44A2-BABE-114683556C6D}" type="slidenum">
              <a:rPr lang="zh-CN" altLang="en-US" smtClean="0"/>
            </a:fld>
            <a:endParaRPr lang="zh-CN" altLang="en-US"/>
          </a:p>
        </p:txBody>
      </p:sp>
      <p:sp>
        <p:nvSpPr>
          <p:cNvPr id="7" name="矩形 6"/>
          <p:cNvSpPr/>
          <p:nvPr userDrawn="1"/>
        </p:nvSpPr>
        <p:spPr>
          <a:xfrm>
            <a:off x="0" y="0"/>
            <a:ext cx="12192000" cy="6858000"/>
          </a:xfrm>
          <a:prstGeom prst="rect">
            <a:avLst/>
          </a:prstGeom>
          <a:solidFill>
            <a:srgbClr val="C3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8" name="矩形: 圆角 7"/>
          <p:cNvSpPr/>
          <p:nvPr userDrawn="1"/>
        </p:nvSpPr>
        <p:spPr>
          <a:xfrm>
            <a:off x="348665" y="336826"/>
            <a:ext cx="11494671" cy="6184348"/>
          </a:xfrm>
          <a:prstGeom prst="roundRect">
            <a:avLst>
              <a:gd name="adj" fmla="val 7639"/>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pic>
        <p:nvPicPr>
          <p:cNvPr id="9" name="图形 8"/>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35429" y="623774"/>
            <a:ext cx="459543" cy="45954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armonyOS Sans SC Medium" panose="00000600000000000000" charset="-122"/>
          <a:ea typeface="HarmonyOS Sans SC Medium" panose="00000600000000000000" charset="-122"/>
          <a:cs typeface="HarmonyOS Sans SC Medium" panose="000006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HarmonyOS Sans SC Medium" panose="000006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HarmonyOS Sans SC Medium" panose="000006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HarmonyOS Sans SC Medium" panose="000006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armonyOS Sans SC Medium" panose="000006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armonyOS Sans SC Medium" panose="000006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HarmonyOS Sans SC Medium" panose="00000600000000000000" charset="-122"/>
              </a:defRPr>
            </a:lvl1pPr>
          </a:lstStyle>
          <a:p>
            <a:fld id="{CF36BEFA-10E1-47D6-A6C9-7FDB4C07831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HarmonyOS Sans SC Medium" panose="000006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HarmonyOS Sans SC Medium" panose="00000600000000000000" charset="-122"/>
              </a:defRPr>
            </a:lvl1pPr>
          </a:lstStyle>
          <a:p>
            <a:fld id="{7F72247A-685B-44A2-BABE-114683556C6D}" type="slidenum">
              <a:rPr lang="zh-CN" altLang="en-US" smtClean="0"/>
            </a:fld>
            <a:endParaRPr lang="zh-CN" altLang="en-US"/>
          </a:p>
        </p:txBody>
      </p:sp>
      <p:sp>
        <p:nvSpPr>
          <p:cNvPr id="7" name="矩形 6"/>
          <p:cNvSpPr/>
          <p:nvPr userDrawn="1"/>
        </p:nvSpPr>
        <p:spPr>
          <a:xfrm>
            <a:off x="0" y="0"/>
            <a:ext cx="12192000" cy="6858000"/>
          </a:xfrm>
          <a:prstGeom prst="rect">
            <a:avLst/>
          </a:prstGeom>
          <a:solidFill>
            <a:srgbClr val="C3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8" name="矩形: 圆角 7"/>
          <p:cNvSpPr/>
          <p:nvPr userDrawn="1"/>
        </p:nvSpPr>
        <p:spPr>
          <a:xfrm>
            <a:off x="348665" y="336826"/>
            <a:ext cx="11494671" cy="6184348"/>
          </a:xfrm>
          <a:prstGeom prst="roundRect">
            <a:avLst>
              <a:gd name="adj" fmla="val 7639"/>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pic>
        <p:nvPicPr>
          <p:cNvPr id="9" name="图形 8"/>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35429" y="623774"/>
            <a:ext cx="459543" cy="45954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HarmonyOS Sans SC Medium" panose="00000600000000000000" charset="-122"/>
          <a:ea typeface="HarmonyOS Sans SC Medium" panose="00000600000000000000" charset="-122"/>
          <a:cs typeface="HarmonyOS Sans SC Medium" panose="000006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HarmonyOS Sans SC Medium" panose="000006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HarmonyOS Sans SC Medium" panose="000006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HarmonyOS Sans SC Medium" panose="000006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armonyOS Sans SC Medium" panose="000006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armonyOS Sans SC Medium" panose="000006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HarmonyOS Sans SC Medium" panose="00000600000000000000" charset="-122"/>
              </a:defRPr>
            </a:lvl1pPr>
          </a:lstStyle>
          <a:p>
            <a:fld id="{CF36BEFA-10E1-47D6-A6C9-7FDB4C07831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HarmonyOS Sans SC Medium" panose="000006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HarmonyOS Sans SC Medium" panose="00000600000000000000" charset="-122"/>
              </a:defRPr>
            </a:lvl1pPr>
          </a:lstStyle>
          <a:p>
            <a:fld id="{7F72247A-685B-44A2-BABE-114683556C6D}" type="slidenum">
              <a:rPr lang="zh-CN" altLang="en-US" smtClean="0"/>
            </a:fld>
            <a:endParaRPr lang="zh-CN" altLang="en-US"/>
          </a:p>
        </p:txBody>
      </p:sp>
      <p:sp>
        <p:nvSpPr>
          <p:cNvPr id="7" name="矩形 6"/>
          <p:cNvSpPr/>
          <p:nvPr userDrawn="1"/>
        </p:nvSpPr>
        <p:spPr>
          <a:xfrm>
            <a:off x="0" y="0"/>
            <a:ext cx="12192000" cy="6858000"/>
          </a:xfrm>
          <a:prstGeom prst="rect">
            <a:avLst/>
          </a:prstGeom>
          <a:solidFill>
            <a:srgbClr val="C3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8" name="矩形: 圆角 7"/>
          <p:cNvSpPr/>
          <p:nvPr userDrawn="1"/>
        </p:nvSpPr>
        <p:spPr>
          <a:xfrm>
            <a:off x="348665" y="336826"/>
            <a:ext cx="11494671" cy="6184348"/>
          </a:xfrm>
          <a:prstGeom prst="roundRect">
            <a:avLst>
              <a:gd name="adj" fmla="val 7639"/>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pic>
        <p:nvPicPr>
          <p:cNvPr id="9" name="图形 8"/>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35429" y="623774"/>
            <a:ext cx="459543" cy="45954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HarmonyOS Sans SC Medium" panose="00000600000000000000" charset="-122"/>
          <a:ea typeface="HarmonyOS Sans SC Medium" panose="00000600000000000000" charset="-122"/>
          <a:cs typeface="HarmonyOS Sans SC Medium" panose="000006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HarmonyOS Sans SC Medium" panose="000006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HarmonyOS Sans SC Medium" panose="000006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HarmonyOS Sans SC Medium" panose="000006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armonyOS Sans SC Medium" panose="000006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armonyOS Sans SC Medium" panose="000006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HarmonyOS Sans SC Medium" panose="00000600000000000000" charset="-122"/>
              </a:defRPr>
            </a:lvl1pPr>
          </a:lstStyle>
          <a:p>
            <a:fld id="{CF36BEFA-10E1-47D6-A6C9-7FDB4C07831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HarmonyOS Sans SC Medium" panose="000006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HarmonyOS Sans SC Medium" panose="00000600000000000000" charset="-122"/>
              </a:defRPr>
            </a:lvl1pPr>
          </a:lstStyle>
          <a:p>
            <a:fld id="{7F72247A-685B-44A2-BABE-114683556C6D}" type="slidenum">
              <a:rPr lang="zh-CN" altLang="en-US" smtClean="0"/>
            </a:fld>
            <a:endParaRPr lang="zh-CN" altLang="en-US"/>
          </a:p>
        </p:txBody>
      </p:sp>
      <p:sp>
        <p:nvSpPr>
          <p:cNvPr id="7" name="矩形 6"/>
          <p:cNvSpPr/>
          <p:nvPr userDrawn="1"/>
        </p:nvSpPr>
        <p:spPr>
          <a:xfrm>
            <a:off x="0" y="0"/>
            <a:ext cx="12192000" cy="6858000"/>
          </a:xfrm>
          <a:prstGeom prst="rect">
            <a:avLst/>
          </a:prstGeom>
          <a:solidFill>
            <a:srgbClr val="C3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8" name="矩形: 圆角 7"/>
          <p:cNvSpPr/>
          <p:nvPr userDrawn="1"/>
        </p:nvSpPr>
        <p:spPr>
          <a:xfrm>
            <a:off x="348665" y="336826"/>
            <a:ext cx="11494671" cy="6184348"/>
          </a:xfrm>
          <a:prstGeom prst="roundRect">
            <a:avLst>
              <a:gd name="adj" fmla="val 7639"/>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pic>
        <p:nvPicPr>
          <p:cNvPr id="9" name="图形 8"/>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35429" y="623774"/>
            <a:ext cx="459543" cy="459543"/>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HarmonyOS Sans SC Medium" panose="00000600000000000000" charset="-122"/>
          <a:ea typeface="HarmonyOS Sans SC Medium" panose="00000600000000000000" charset="-122"/>
          <a:cs typeface="HarmonyOS Sans SC Medium" panose="000006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HarmonyOS Sans SC Medium" panose="000006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HarmonyOS Sans SC Medium" panose="000006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HarmonyOS Sans SC Medium" panose="000006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armonyOS Sans SC Medium" panose="000006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HarmonyOS Sans SC Medium" panose="000006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39.svg"/><Relationship Id="rId4" Type="http://schemas.openxmlformats.org/officeDocument/2006/relationships/image" Target="../media/image38.png"/><Relationship Id="rId3" Type="http://schemas.openxmlformats.org/officeDocument/2006/relationships/image" Target="../media/image13.png"/><Relationship Id="rId2" Type="http://schemas.openxmlformats.org/officeDocument/2006/relationships/image" Target="../media/image37.svg"/><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svg"/><Relationship Id="rId7"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4.svg"/><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image" Target="../media/image16.sv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44.svg"/><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4.svg"/><Relationship Id="rId10" Type="http://schemas.openxmlformats.org/officeDocument/2006/relationships/notesSlide" Target="../notesSlides/notesSlide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2.svg"/><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4.svg"/><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2.xml"/><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3.xml"/><Relationship Id="rId3" Type="http://schemas.openxmlformats.org/officeDocument/2006/relationships/tags" Target="../tags/tag3.xml"/><Relationship Id="rId2" Type="http://schemas.openxmlformats.org/officeDocument/2006/relationships/image" Target="../media/image26.sv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4.svg"/><Relationship Id="rId10" Type="http://schemas.openxmlformats.org/officeDocument/2006/relationships/notesSlide" Target="../notesSlides/notesSlide8.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9.svg"/><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12192000" cy="6858000"/>
            <a:chOff x="0" y="0"/>
            <a:chExt cx="12192000" cy="6858000"/>
          </a:xfrm>
        </p:grpSpPr>
        <p:grpSp>
          <p:nvGrpSpPr>
            <p:cNvPr id="9" name="组合 8"/>
            <p:cNvGrpSpPr/>
            <p:nvPr/>
          </p:nvGrpSpPr>
          <p:grpSpPr>
            <a:xfrm>
              <a:off x="0" y="0"/>
              <a:ext cx="12192000" cy="6858000"/>
              <a:chOff x="0" y="0"/>
              <a:chExt cx="12192000" cy="6858000"/>
            </a:xfrm>
          </p:grpSpPr>
          <p:sp>
            <p:nvSpPr>
              <p:cNvPr id="5" name="矩形 4"/>
              <p:cNvSpPr/>
              <p:nvPr/>
            </p:nvSpPr>
            <p:spPr>
              <a:xfrm>
                <a:off x="0" y="0"/>
                <a:ext cx="12192000" cy="6858000"/>
              </a:xfrm>
              <a:prstGeom prst="rect">
                <a:avLst/>
              </a:prstGeom>
              <a:solidFill>
                <a:srgbClr val="C3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圆角 5"/>
              <p:cNvSpPr/>
              <p:nvPr/>
            </p:nvSpPr>
            <p:spPr>
              <a:xfrm>
                <a:off x="523875" y="471488"/>
                <a:ext cx="11144250" cy="5915025"/>
              </a:xfrm>
              <a:prstGeom prst="roundRect">
                <a:avLst>
                  <a:gd name="adj" fmla="val 7639"/>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698078" y="1205349"/>
              <a:ext cx="8970047" cy="5181163"/>
            </a:xfrm>
            <a:prstGeom prst="rect">
              <a:avLst/>
            </a:prstGeom>
          </p:spPr>
        </p:pic>
      </p:grpSp>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210" y="1272973"/>
            <a:ext cx="5180998" cy="4312054"/>
          </a:xfrm>
          <a:prstGeom prst="rect">
            <a:avLst/>
          </a:prstGeom>
        </p:spPr>
      </p:pic>
      <p:sp>
        <p:nvSpPr>
          <p:cNvPr id="16" name="矩形 15"/>
          <p:cNvSpPr/>
          <p:nvPr/>
        </p:nvSpPr>
        <p:spPr>
          <a:xfrm>
            <a:off x="757643" y="1205330"/>
            <a:ext cx="7589704" cy="2306955"/>
          </a:xfrm>
          <a:prstGeom prst="rect">
            <a:avLst/>
          </a:prstGeom>
        </p:spPr>
        <p:txBody>
          <a:bodyPr wrap="square">
            <a:spAutoFit/>
          </a:bodyPr>
          <a:lstStyle/>
          <a:p>
            <a:pPr algn="l"/>
            <a:r>
              <a:rPr lang="zh-CN" altLang="en-US" sz="7200" dirty="0">
                <a:solidFill>
                  <a:srgbClr val="4D5068"/>
                </a:solidFill>
                <a:latin typeface="荆南缘默体" pitchFamily="2" charset="-122"/>
                <a:ea typeface="荆南缘默体" pitchFamily="2" charset="-122"/>
                <a:cs typeface="HarmonyOS Sans SC Medium" panose="00000600000000000000" charset="-122"/>
              </a:rPr>
              <a:t>区块链</a:t>
            </a:r>
            <a:r>
              <a:rPr lang="en-US" altLang="zh-CN" sz="7200" dirty="0">
                <a:solidFill>
                  <a:schemeClr val="accent4"/>
                </a:solidFill>
                <a:latin typeface="荆南缘默体" pitchFamily="2" charset="-122"/>
                <a:ea typeface="荆南缘默体" pitchFamily="2" charset="-122"/>
                <a:cs typeface="HarmonyOS Sans SC Medium" panose="00000600000000000000" charset="-122"/>
              </a:rPr>
              <a:t>+</a:t>
            </a:r>
            <a:endParaRPr lang="en-US" altLang="zh-CN" sz="7200" dirty="0">
              <a:solidFill>
                <a:schemeClr val="accent4"/>
              </a:solidFill>
              <a:latin typeface="荆南缘默体" pitchFamily="2" charset="-122"/>
              <a:ea typeface="荆南缘默体" pitchFamily="2" charset="-122"/>
              <a:cs typeface="HarmonyOS Sans SC Medium" panose="00000600000000000000" charset="-122"/>
            </a:endParaRPr>
          </a:p>
          <a:p>
            <a:pPr algn="l"/>
            <a:r>
              <a:rPr lang="zh-CN" altLang="en-US" sz="7200" dirty="0">
                <a:solidFill>
                  <a:srgbClr val="4D5068"/>
                </a:solidFill>
                <a:latin typeface="荆南缘默体" pitchFamily="2" charset="-122"/>
                <a:ea typeface="荆南缘默体" pitchFamily="2" charset="-122"/>
                <a:cs typeface="HarmonyOS Sans SC Medium" panose="00000600000000000000" charset="-122"/>
              </a:rPr>
              <a:t>金融数据共享</a:t>
            </a:r>
            <a:endParaRPr lang="zh-CN" altLang="en-US" sz="7200" dirty="0">
              <a:solidFill>
                <a:srgbClr val="4D5068"/>
              </a:solidFill>
              <a:latin typeface="荆南缘默体" pitchFamily="2" charset="-122"/>
              <a:ea typeface="荆南缘默体" pitchFamily="2" charset="-122"/>
              <a:cs typeface="HarmonyOS Sans SC Medium" panose="00000600000000000000" charset="-122"/>
            </a:endParaRPr>
          </a:p>
        </p:txBody>
      </p:sp>
      <p:pic>
        <p:nvPicPr>
          <p:cNvPr id="25" name="图形 2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2320" y="3808899"/>
            <a:ext cx="338302" cy="338302"/>
          </a:xfrm>
          <a:prstGeom prst="rect">
            <a:avLst/>
          </a:prstGeom>
        </p:spPr>
      </p:pic>
      <p:sp>
        <p:nvSpPr>
          <p:cNvPr id="26" name="矩形 25"/>
          <p:cNvSpPr/>
          <p:nvPr/>
        </p:nvSpPr>
        <p:spPr>
          <a:xfrm>
            <a:off x="1249045" y="3778250"/>
            <a:ext cx="3044825" cy="1630045"/>
          </a:xfrm>
          <a:prstGeom prst="rect">
            <a:avLst/>
          </a:prstGeom>
        </p:spPr>
        <p:txBody>
          <a:bodyPr wrap="square">
            <a:spAutoFit/>
          </a:bodyPr>
          <a:lstStyle/>
          <a:p>
            <a:r>
              <a:rPr lang="zh-CN" altLang="en-US" sz="2000" dirty="0">
                <a:solidFill>
                  <a:srgbClr val="4D5068"/>
                </a:solidFill>
                <a:latin typeface="荆南缘默体" pitchFamily="2" charset="-122"/>
                <a:ea typeface="荆南缘默体" pitchFamily="2" charset="-122"/>
                <a:cs typeface="HarmonyOS Sans SC Medium" panose="00000600000000000000" charset="-122"/>
              </a:rPr>
              <a:t>海底捞月金融机构：</a:t>
            </a:r>
            <a:endParaRPr lang="zh-CN" altLang="en-US" sz="2000" dirty="0">
              <a:solidFill>
                <a:srgbClr val="4D5068"/>
              </a:solidFill>
              <a:latin typeface="荆南缘默体" pitchFamily="2" charset="-122"/>
              <a:ea typeface="荆南缘默体" pitchFamily="2" charset="-122"/>
              <a:cs typeface="HarmonyOS Sans SC Medium" panose="00000600000000000000" charset="-122"/>
            </a:endParaRPr>
          </a:p>
          <a:p>
            <a:r>
              <a:rPr lang="zh-CN" altLang="en-US" sz="2000" dirty="0">
                <a:solidFill>
                  <a:schemeClr val="accent4"/>
                </a:solidFill>
                <a:latin typeface="荆南缘默体" pitchFamily="2" charset="-122"/>
                <a:ea typeface="荆南缘默体" pitchFamily="2" charset="-122"/>
                <a:cs typeface="HarmonyOS Sans SC Medium" panose="00000600000000000000" charset="-122"/>
              </a:rPr>
              <a:t>贾天宇</a:t>
            </a:r>
            <a:r>
              <a:rPr lang="en-US" altLang="zh-CN" sz="2000" dirty="0">
                <a:solidFill>
                  <a:schemeClr val="accent4"/>
                </a:solidFill>
                <a:latin typeface="荆南缘默体" pitchFamily="2" charset="-122"/>
                <a:ea typeface="荆南缘默体" pitchFamily="2" charset="-122"/>
                <a:cs typeface="HarmonyOS Sans SC Medium" panose="00000600000000000000" charset="-122"/>
              </a:rPr>
              <a:t>    42023024</a:t>
            </a:r>
            <a:endParaRPr lang="zh-CN" altLang="en-US" sz="2000" dirty="0">
              <a:solidFill>
                <a:schemeClr val="accent4"/>
              </a:solidFill>
              <a:latin typeface="荆南缘默体" pitchFamily="2" charset="-122"/>
              <a:ea typeface="荆南缘默体" pitchFamily="2" charset="-122"/>
              <a:cs typeface="HarmonyOS Sans SC Medium" panose="00000600000000000000" charset="-122"/>
            </a:endParaRPr>
          </a:p>
          <a:p>
            <a:r>
              <a:rPr lang="zh-CN" altLang="en-US" sz="2000" dirty="0">
                <a:solidFill>
                  <a:schemeClr val="accent4"/>
                </a:solidFill>
                <a:latin typeface="荆南缘默体" pitchFamily="2" charset="-122"/>
                <a:ea typeface="荆南缘默体" pitchFamily="2" charset="-122"/>
                <a:cs typeface="HarmonyOS Sans SC Medium" panose="00000600000000000000" charset="-122"/>
              </a:rPr>
              <a:t>周子博</a:t>
            </a:r>
            <a:r>
              <a:rPr lang="en-US" altLang="zh-CN" sz="2000" dirty="0">
                <a:solidFill>
                  <a:schemeClr val="accent4"/>
                </a:solidFill>
                <a:latin typeface="荆南缘默体" pitchFamily="2" charset="-122"/>
                <a:ea typeface="荆南缘默体" pitchFamily="2" charset="-122"/>
                <a:cs typeface="HarmonyOS Sans SC Medium" panose="00000600000000000000" charset="-122"/>
              </a:rPr>
              <a:t>    42036065 </a:t>
            </a:r>
            <a:endParaRPr lang="zh-CN" altLang="en-US" sz="2000" dirty="0">
              <a:solidFill>
                <a:schemeClr val="accent4"/>
              </a:solidFill>
              <a:latin typeface="荆南缘默体" pitchFamily="2" charset="-122"/>
              <a:ea typeface="荆南缘默体" pitchFamily="2" charset="-122"/>
              <a:cs typeface="HarmonyOS Sans SC Medium" panose="00000600000000000000" charset="-122"/>
            </a:endParaRPr>
          </a:p>
          <a:p>
            <a:r>
              <a:rPr lang="zh-CN" altLang="en-US" sz="2000" dirty="0">
                <a:solidFill>
                  <a:schemeClr val="accent4"/>
                </a:solidFill>
                <a:latin typeface="荆南缘默体" pitchFamily="2" charset="-122"/>
                <a:ea typeface="荆南缘默体" pitchFamily="2" charset="-122"/>
                <a:cs typeface="HarmonyOS Sans SC Medium" panose="00000600000000000000" charset="-122"/>
              </a:rPr>
              <a:t>周姝颖</a:t>
            </a:r>
            <a:r>
              <a:rPr lang="en-US" altLang="zh-CN" sz="2000" dirty="0">
                <a:solidFill>
                  <a:schemeClr val="accent4"/>
                </a:solidFill>
                <a:latin typeface="荆南缘默体" pitchFamily="2" charset="-122"/>
                <a:ea typeface="荆南缘默体" pitchFamily="2" charset="-122"/>
                <a:cs typeface="HarmonyOS Sans SC Medium" panose="00000600000000000000" charset="-122"/>
              </a:rPr>
              <a:t>    42012018</a:t>
            </a:r>
            <a:endParaRPr lang="zh-CN" altLang="en-US" sz="2000" dirty="0">
              <a:solidFill>
                <a:schemeClr val="accent4"/>
              </a:solidFill>
              <a:latin typeface="荆南缘默体" pitchFamily="2" charset="-122"/>
              <a:ea typeface="荆南缘默体" pitchFamily="2" charset="-122"/>
              <a:cs typeface="HarmonyOS Sans SC Medium" panose="00000600000000000000" charset="-122"/>
            </a:endParaRPr>
          </a:p>
          <a:p>
            <a:r>
              <a:rPr lang="zh-CN" altLang="en-US" sz="2000" dirty="0">
                <a:solidFill>
                  <a:schemeClr val="accent4"/>
                </a:solidFill>
                <a:latin typeface="荆南缘默体" pitchFamily="2" charset="-122"/>
                <a:ea typeface="荆南缘默体" pitchFamily="2" charset="-122"/>
                <a:cs typeface="HarmonyOS Sans SC Medium" panose="00000600000000000000" charset="-122"/>
              </a:rPr>
              <a:t>张孙楚婷</a:t>
            </a:r>
            <a:r>
              <a:rPr lang="en-US" altLang="zh-CN" sz="2000" dirty="0">
                <a:solidFill>
                  <a:schemeClr val="accent4"/>
                </a:solidFill>
                <a:latin typeface="荆南缘默体" pitchFamily="2" charset="-122"/>
                <a:ea typeface="荆南缘默体" pitchFamily="2" charset="-122"/>
                <a:cs typeface="HarmonyOS Sans SC Medium" panose="00000600000000000000" charset="-122"/>
              </a:rPr>
              <a:t>  42012207</a:t>
            </a:r>
            <a:endParaRPr lang="en-US" altLang="zh-CN" sz="2000" dirty="0">
              <a:solidFill>
                <a:schemeClr val="accent4"/>
              </a:solidFill>
              <a:latin typeface="荆南缘默体" pitchFamily="2" charset="-122"/>
              <a:ea typeface="荆南缘默体" pitchFamily="2" charset="-122"/>
              <a:cs typeface="HarmonyOS Sans SC Medium" panose="000006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12192000" cy="6858000"/>
            <a:chOff x="0" y="0"/>
            <a:chExt cx="12192000" cy="6858000"/>
          </a:xfrm>
        </p:grpSpPr>
        <p:grpSp>
          <p:nvGrpSpPr>
            <p:cNvPr id="9" name="组合 8"/>
            <p:cNvGrpSpPr/>
            <p:nvPr/>
          </p:nvGrpSpPr>
          <p:grpSpPr>
            <a:xfrm>
              <a:off x="0" y="0"/>
              <a:ext cx="12192000" cy="6858000"/>
              <a:chOff x="0" y="0"/>
              <a:chExt cx="12192000" cy="6858000"/>
            </a:xfrm>
          </p:grpSpPr>
          <p:sp>
            <p:nvSpPr>
              <p:cNvPr id="5" name="矩形 4"/>
              <p:cNvSpPr/>
              <p:nvPr/>
            </p:nvSpPr>
            <p:spPr>
              <a:xfrm>
                <a:off x="0" y="0"/>
                <a:ext cx="12192000" cy="6858000"/>
              </a:xfrm>
              <a:prstGeom prst="rect">
                <a:avLst/>
              </a:prstGeom>
              <a:solidFill>
                <a:srgbClr val="C3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圆角 5"/>
              <p:cNvSpPr/>
              <p:nvPr/>
            </p:nvSpPr>
            <p:spPr>
              <a:xfrm>
                <a:off x="523875" y="471488"/>
                <a:ext cx="11144250" cy="5915025"/>
              </a:xfrm>
              <a:prstGeom prst="roundRect">
                <a:avLst>
                  <a:gd name="adj" fmla="val 7639"/>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pic>
          <p:nvPicPr>
            <p:cNvPr id="12" name="图形 11"/>
            <p:cNvPicPr>
              <a:picLocks noChangeAspect="1"/>
            </p:cNvPicPr>
            <p:nvPr/>
          </p:nvPicPr>
          <p:blipFill>
            <a:blip r:embed="rId1"/>
            <a:stretch>
              <a:fillRect/>
            </a:stretch>
          </p:blipFill>
          <p:spPr>
            <a:xfrm>
              <a:off x="2698078" y="1205349"/>
              <a:ext cx="8970047" cy="5181163"/>
            </a:xfrm>
            <a:prstGeom prst="rect">
              <a:avLst/>
            </a:prstGeom>
          </p:spPr>
        </p:pic>
      </p:grpSp>
      <p:pic>
        <p:nvPicPr>
          <p:cNvPr id="39" name="图形 38"/>
          <p:cNvPicPr>
            <a:picLocks noChangeAspect="1"/>
          </p:cNvPicPr>
          <p:nvPr/>
        </p:nvPicPr>
        <p:blipFill>
          <a:blip r:embed="rId2"/>
          <a:stretch>
            <a:fillRect/>
          </a:stretch>
        </p:blipFill>
        <p:spPr>
          <a:xfrm>
            <a:off x="1127125" y="1492673"/>
            <a:ext cx="459543" cy="459543"/>
          </a:xfrm>
          <a:prstGeom prst="rect">
            <a:avLst/>
          </a:prstGeom>
        </p:spPr>
      </p:pic>
      <p:sp>
        <p:nvSpPr>
          <p:cNvPr id="42" name="矩形 41"/>
          <p:cNvSpPr/>
          <p:nvPr/>
        </p:nvSpPr>
        <p:spPr>
          <a:xfrm>
            <a:off x="1688269" y="1430057"/>
            <a:ext cx="3546531" cy="584775"/>
          </a:xfrm>
          <a:prstGeom prst="rect">
            <a:avLst/>
          </a:prstGeom>
        </p:spPr>
        <p:txBody>
          <a:bodyPr wrap="square">
            <a:spAutoFit/>
          </a:bodyPr>
          <a:lstStyle/>
          <a:p>
            <a:r>
              <a:rPr lang="en-US" altLang="zh-CN" sz="3200" dirty="0">
                <a:solidFill>
                  <a:srgbClr val="FF9800"/>
                </a:solidFill>
                <a:latin typeface="荆南缘默体" pitchFamily="2" charset="-122"/>
                <a:ea typeface="荆南缘默体" pitchFamily="2" charset="-122"/>
                <a:cs typeface="HarmonyOS Sans SC Medium" panose="00000600000000000000" charset="-122"/>
              </a:rPr>
              <a:t>Part 03</a:t>
            </a:r>
            <a:endParaRPr lang="zh-CN" altLang="en-US" sz="3200" dirty="0">
              <a:solidFill>
                <a:srgbClr val="FF9800"/>
              </a:solidFill>
              <a:latin typeface="荆南缘默体" pitchFamily="2" charset="-122"/>
              <a:ea typeface="荆南缘默体" pitchFamily="2" charset="-122"/>
              <a:cs typeface="HarmonyOS Sans SC Medium" panose="00000600000000000000" charset="-122"/>
            </a:endParaRPr>
          </a:p>
        </p:txBody>
      </p:sp>
      <p:sp>
        <p:nvSpPr>
          <p:cNvPr id="44" name="文本框 43"/>
          <p:cNvSpPr txBox="1"/>
          <p:nvPr/>
        </p:nvSpPr>
        <p:spPr>
          <a:xfrm>
            <a:off x="1103959" y="2321678"/>
            <a:ext cx="6129598" cy="1107996"/>
          </a:xfrm>
          <a:prstGeom prst="rect">
            <a:avLst/>
          </a:prstGeom>
          <a:noFill/>
        </p:spPr>
        <p:txBody>
          <a:bodyPr wrap="square" lIns="0" tIns="0" rIns="0" bIns="0" rtlCol="0" anchor="ctr" anchorCtr="0">
            <a:spAutoFit/>
          </a:bodyPr>
          <a:lstStyle/>
          <a:p>
            <a:pPr lvl="0">
              <a:defRPr/>
            </a:pPr>
            <a:r>
              <a:rPr lang="zh-CN" altLang="en-US" sz="7200" dirty="0" smtClean="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技术实施方案</a:t>
            </a:r>
            <a:endParaRPr lang="zh-CN" altLang="en-US" sz="72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pic>
        <p:nvPicPr>
          <p:cNvPr id="14" name="图形 13"/>
          <p:cNvPicPr>
            <a:picLocks noChangeAspect="1"/>
          </p:cNvPicPr>
          <p:nvPr/>
        </p:nvPicPr>
        <p:blipFill>
          <a:blip r:embed="rId3"/>
          <a:stretch>
            <a:fillRect/>
          </a:stretch>
        </p:blipFill>
        <p:spPr>
          <a:xfrm>
            <a:off x="8441100" y="1004164"/>
            <a:ext cx="2392000" cy="2424836"/>
          </a:xfrm>
          <a:prstGeom prst="rect">
            <a:avLst/>
          </a:prstGeom>
        </p:spPr>
      </p:pic>
      <p:pic>
        <p:nvPicPr>
          <p:cNvPr id="2" name="图形 1"/>
          <p:cNvPicPr>
            <a:picLocks noChangeAspect="1"/>
          </p:cNvPicPr>
          <p:nvPr/>
        </p:nvPicPr>
        <p:blipFill>
          <a:blip r:embed="rId4"/>
          <a:stretch>
            <a:fillRect/>
          </a:stretch>
        </p:blipFill>
        <p:spPr>
          <a:xfrm>
            <a:off x="4521200" y="2898441"/>
            <a:ext cx="7018001" cy="348807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63344" y="616840"/>
            <a:ext cx="5322241" cy="553998"/>
          </a:xfrm>
          <a:prstGeom prst="rect">
            <a:avLst/>
          </a:prstGeom>
          <a:noFill/>
        </p:spPr>
        <p:txBody>
          <a:bodyPr wrap="square" lIns="0" tIns="0" rIns="0" bIns="0" rtlCol="0" anchor="ctr" anchorCtr="0">
            <a:spAutoFit/>
          </a:bodyPr>
          <a:lstStyle/>
          <a:p>
            <a:pPr lvl="0">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技术实施方案</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pic>
        <p:nvPicPr>
          <p:cNvPr id="5" name="图形 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9984242" y="3421476"/>
            <a:ext cx="1057445" cy="2630628"/>
          </a:xfrm>
          <a:prstGeom prst="rect">
            <a:avLst/>
          </a:prstGeom>
        </p:spPr>
      </p:pic>
      <p:pic>
        <p:nvPicPr>
          <p:cNvPr id="21" name="图片 20"/>
          <p:cNvPicPr/>
          <p:nvPr/>
        </p:nvPicPr>
        <p:blipFill>
          <a:blip r:embed="rId3"/>
          <a:stretch>
            <a:fillRect/>
          </a:stretch>
        </p:blipFill>
        <p:spPr>
          <a:xfrm>
            <a:off x="639445" y="1888490"/>
            <a:ext cx="9071610" cy="2293620"/>
          </a:xfrm>
          <a:prstGeom prst="rect">
            <a:avLst/>
          </a:prstGeom>
        </p:spPr>
      </p:pic>
      <p:sp>
        <p:nvSpPr>
          <p:cNvPr id="2" name="文本框 1"/>
          <p:cNvSpPr txBox="1"/>
          <p:nvPr/>
        </p:nvSpPr>
        <p:spPr>
          <a:xfrm>
            <a:off x="547370" y="4254500"/>
            <a:ext cx="9344660" cy="1753235"/>
          </a:xfrm>
          <a:prstGeom prst="rect">
            <a:avLst/>
          </a:prstGeom>
          <a:noFill/>
        </p:spPr>
        <p:txBody>
          <a:bodyPr wrap="square" rtlCol="0">
            <a:spAutoFit/>
          </a:bodyPr>
          <a:lstStyle/>
          <a:p>
            <a:r>
              <a:rPr lang="zh-CN" altLang="zh-CN" dirty="0" smtClean="0">
                <a:solidFill>
                  <a:schemeClr val="tx1">
                    <a:lumMod val="65000"/>
                    <a:lumOff val="35000"/>
                  </a:schemeClr>
                </a:solidFill>
                <a:ea typeface="+mn-lt"/>
                <a:cs typeface="+mn-lt"/>
              </a:rPr>
              <a:t>基于</a:t>
            </a:r>
            <a:r>
              <a:rPr lang="zh-CN" altLang="zh-CN" dirty="0">
                <a:solidFill>
                  <a:schemeClr val="tx1">
                    <a:lumMod val="65000"/>
                    <a:lumOff val="35000"/>
                  </a:schemeClr>
                </a:solidFill>
                <a:ea typeface="+mn-lt"/>
                <a:cs typeface="+mn-lt"/>
              </a:rPr>
              <a:t>属性的加密算法主要分为密钥策略属性加密 KP-ABE以及密文策略属性加密CP-ABE</a:t>
            </a:r>
            <a:endParaRPr lang="en-US" altLang="zh-CN" dirty="0">
              <a:solidFill>
                <a:schemeClr val="tx1">
                  <a:lumMod val="65000"/>
                  <a:lumOff val="35000"/>
                </a:schemeClr>
              </a:solidFill>
              <a:ea typeface="+mn-lt"/>
              <a:cs typeface="+mn-lt"/>
            </a:endParaRPr>
          </a:p>
          <a:p>
            <a:pPr marL="285750" indent="-285750">
              <a:buFont typeface="Arial" panose="020B0604020202020204" pitchFamily="34" charset="0"/>
              <a:buChar char="•"/>
            </a:pPr>
            <a:r>
              <a:rPr lang="en-US" altLang="zh-CN" dirty="0">
                <a:solidFill>
                  <a:schemeClr val="tx1">
                    <a:lumMod val="65000"/>
                    <a:lumOff val="35000"/>
                  </a:schemeClr>
                </a:solidFill>
                <a:ea typeface="+mn-lt"/>
                <a:cs typeface="+mn-lt"/>
              </a:rPr>
              <a:t>CP-ABE: </a:t>
            </a:r>
            <a:r>
              <a:rPr lang="zh-CN" altLang="en-US" dirty="0">
                <a:solidFill>
                  <a:schemeClr val="tx1">
                    <a:lumMod val="65000"/>
                    <a:lumOff val="35000"/>
                  </a:schemeClr>
                </a:solidFill>
                <a:ea typeface="+mn-lt"/>
                <a:cs typeface="+mn-lt"/>
              </a:rPr>
              <a:t>使用属性刻画用户的资格，由数据的加密方来制定密文访问策略，以决定谁可以解密密文</a:t>
            </a:r>
            <a:r>
              <a:rPr lang="en-US" altLang="zh-CN" dirty="0">
                <a:solidFill>
                  <a:schemeClr val="tx1">
                    <a:lumMod val="65000"/>
                    <a:lumOff val="35000"/>
                  </a:schemeClr>
                </a:solidFill>
                <a:ea typeface="+mn-lt"/>
                <a:cs typeface="+mn-lt"/>
              </a:rPr>
              <a:t> </a:t>
            </a:r>
            <a:endParaRPr lang="en-US" altLang="zh-CN" dirty="0" smtClean="0">
              <a:solidFill>
                <a:schemeClr val="tx1">
                  <a:lumMod val="65000"/>
                  <a:lumOff val="35000"/>
                </a:schemeClr>
              </a:solidFill>
              <a:ea typeface="+mn-lt"/>
              <a:cs typeface="+mn-lt"/>
            </a:endParaRPr>
          </a:p>
          <a:p>
            <a:pPr marL="285750" indent="-285750">
              <a:buFont typeface="Arial" panose="020B0604020202020204" pitchFamily="34" charset="0"/>
              <a:buChar char="•"/>
            </a:pPr>
            <a:r>
              <a:rPr lang="en-US" altLang="zh-CN" dirty="0" smtClean="0">
                <a:solidFill>
                  <a:schemeClr val="tx1">
                    <a:lumMod val="65000"/>
                    <a:lumOff val="35000"/>
                  </a:schemeClr>
                </a:solidFill>
                <a:ea typeface="+mn-lt"/>
                <a:cs typeface="+mn-lt"/>
              </a:rPr>
              <a:t>KP-ABE</a:t>
            </a:r>
            <a:r>
              <a:rPr lang="zh-CN" altLang="en-US" dirty="0">
                <a:solidFill>
                  <a:schemeClr val="tx1">
                    <a:lumMod val="65000"/>
                    <a:lumOff val="35000"/>
                  </a:schemeClr>
                </a:solidFill>
                <a:ea typeface="+mn-lt"/>
                <a:cs typeface="+mn-lt"/>
              </a:rPr>
              <a:t>：信息管理者将密文的相关属性加密存放在服务器上当允许用户得到某些消息时，就分配一个特定的访问策略给用户，其应用场景则更加偏向于付费视频网站、日志加密管理</a:t>
            </a:r>
            <a:r>
              <a:rPr lang="zh-CN" altLang="en-US" dirty="0" smtClean="0">
                <a:solidFill>
                  <a:schemeClr val="tx1">
                    <a:lumMod val="65000"/>
                    <a:lumOff val="35000"/>
                  </a:schemeClr>
                </a:solidFill>
                <a:ea typeface="+mn-lt"/>
                <a:cs typeface="+mn-lt"/>
              </a:rPr>
              <a:t>等</a:t>
            </a:r>
            <a:endParaRPr lang="zh-CN" altLang="en-US" dirty="0">
              <a:solidFill>
                <a:schemeClr val="tx1">
                  <a:lumMod val="65000"/>
                  <a:lumOff val="35000"/>
                </a:schemeClr>
              </a:solidFill>
              <a:ea typeface="+mn-lt"/>
              <a:cs typeface="+mn-lt"/>
            </a:endParaRPr>
          </a:p>
        </p:txBody>
      </p:sp>
      <p:sp>
        <p:nvSpPr>
          <p:cNvPr id="23" name="文本框 22"/>
          <p:cNvSpPr txBox="1"/>
          <p:nvPr/>
        </p:nvSpPr>
        <p:spPr>
          <a:xfrm>
            <a:off x="639710" y="1248226"/>
            <a:ext cx="5239264" cy="461665"/>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defTabSz="914400">
              <a:buSzTx/>
            </a:pPr>
            <a:r>
              <a:rPr lang="en-US" altLang="zh-CN" sz="2400" b="0" dirty="0" smtClean="0">
                <a:solidFill>
                  <a:srgbClr val="4D5068"/>
                </a:solidFill>
                <a:latin typeface="荆南缘默体" pitchFamily="2" charset="-122"/>
                <a:ea typeface="荆南缘默体" pitchFamily="2" charset="-122"/>
                <a:cs typeface="HarmonyOS Sans SC Medium" panose="00000600000000000000" charset="-122"/>
                <a:sym typeface="+mn-lt"/>
              </a:rPr>
              <a:t>CP-ABE vs KP-ABE</a:t>
            </a:r>
            <a:endParaRPr lang="zh-CN" altLang="en-US" sz="2400" b="0" dirty="0">
              <a:solidFill>
                <a:srgbClr val="4D5068"/>
              </a:solidFill>
              <a:latin typeface="荆南缘默体" pitchFamily="2" charset="-122"/>
              <a:ea typeface="荆南缘默体" pitchFamily="2" charset="-122"/>
              <a:cs typeface="HarmonyOS Sans SC Medium" panose="00000600000000000000" charset="-122"/>
              <a:sym typeface="+mn-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81759" y="515875"/>
            <a:ext cx="5322241" cy="553998"/>
          </a:xfrm>
          <a:prstGeom prst="rect">
            <a:avLst/>
          </a:prstGeom>
          <a:noFill/>
        </p:spPr>
        <p:txBody>
          <a:bodyPr wrap="square" lIns="0" tIns="0" rIns="0" bIns="0" rtlCol="0" anchor="ctr" anchorCtr="0">
            <a:spAutoFit/>
          </a:bodyPr>
          <a:lstStyle/>
          <a:p>
            <a:pPr lvl="0">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技术实施方案</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40" name="TextBox 5"/>
          <p:cNvSpPr txBox="1"/>
          <p:nvPr/>
        </p:nvSpPr>
        <p:spPr>
          <a:xfrm>
            <a:off x="2076450" y="1939290"/>
            <a:ext cx="4884420" cy="415290"/>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lvl="0" algn="l">
              <a:lnSpc>
                <a:spcPct val="150000"/>
              </a:lnSpc>
              <a:defRPr/>
            </a:pPr>
            <a:r>
              <a:rPr lang="zh-CN" altLang="en-US" sz="1800" dirty="0">
                <a:solidFill>
                  <a:schemeClr val="tx1">
                    <a:lumMod val="65000"/>
                    <a:lumOff val="35000"/>
                  </a:schemeClr>
                </a:solidFill>
                <a:latin typeface="+mn-lt"/>
                <a:ea typeface="+mn-ea"/>
                <a:cs typeface="+mn-ea"/>
                <a:sym typeface="HarmonyOS Sans SC Medium" panose="00000600000000000000" charset="-122"/>
              </a:rPr>
              <a:t>通过安全参数</a:t>
            </a:r>
            <a:r>
              <a:rPr lang="en-US" altLang="zh-CN" sz="1800" dirty="0">
                <a:solidFill>
                  <a:schemeClr val="tx1">
                    <a:lumMod val="65000"/>
                    <a:lumOff val="35000"/>
                  </a:schemeClr>
                </a:solidFill>
                <a:latin typeface="+mn-lt"/>
                <a:ea typeface="+mn-ea"/>
                <a:cs typeface="+mn-ea"/>
                <a:sym typeface="HarmonyOS Sans SC Medium" panose="00000600000000000000" charset="-122"/>
              </a:rPr>
              <a:t>k </a:t>
            </a:r>
            <a:r>
              <a:rPr lang="zh-CN" altLang="en-US" sz="1800" dirty="0">
                <a:solidFill>
                  <a:schemeClr val="tx1">
                    <a:lumMod val="65000"/>
                    <a:lumOff val="35000"/>
                  </a:schemeClr>
                </a:solidFill>
                <a:latin typeface="+mn-lt"/>
                <a:ea typeface="+mn-ea"/>
                <a:cs typeface="+mn-ea"/>
                <a:sym typeface="HarmonyOS Sans SC Medium" panose="00000600000000000000" charset="-122"/>
              </a:rPr>
              <a:t>，生成系统公钥</a:t>
            </a:r>
            <a:r>
              <a:rPr lang="en-US" altLang="zh-CN" sz="1800" dirty="0">
                <a:solidFill>
                  <a:schemeClr val="tx1">
                    <a:lumMod val="65000"/>
                    <a:lumOff val="35000"/>
                  </a:schemeClr>
                </a:solidFill>
                <a:latin typeface="+mn-lt"/>
                <a:ea typeface="+mn-ea"/>
                <a:cs typeface="+mn-ea"/>
                <a:sym typeface="HarmonyOS Sans SC Medium" panose="00000600000000000000" charset="-122"/>
              </a:rPr>
              <a:t>PK</a:t>
            </a:r>
            <a:r>
              <a:rPr lang="zh-CN" altLang="en-US" sz="1800" dirty="0">
                <a:solidFill>
                  <a:schemeClr val="tx1">
                    <a:lumMod val="65000"/>
                    <a:lumOff val="35000"/>
                  </a:schemeClr>
                </a:solidFill>
                <a:latin typeface="+mn-lt"/>
                <a:ea typeface="+mn-ea"/>
                <a:cs typeface="+mn-ea"/>
                <a:sym typeface="HarmonyOS Sans SC Medium" panose="00000600000000000000" charset="-122"/>
              </a:rPr>
              <a:t>和主密钥</a:t>
            </a:r>
            <a:r>
              <a:rPr lang="en-US" altLang="zh-CN" sz="1800" dirty="0">
                <a:solidFill>
                  <a:schemeClr val="tx1">
                    <a:lumMod val="65000"/>
                    <a:lumOff val="35000"/>
                  </a:schemeClr>
                </a:solidFill>
                <a:latin typeface="+mn-lt"/>
                <a:ea typeface="+mn-ea"/>
                <a:cs typeface="+mn-ea"/>
                <a:sym typeface="HarmonyOS Sans SC Medium" panose="00000600000000000000" charset="-122"/>
              </a:rPr>
              <a:t>MK</a:t>
            </a:r>
            <a:endParaRPr lang="en-US" altLang="zh-CN" sz="1800" dirty="0">
              <a:solidFill>
                <a:schemeClr val="tx1">
                  <a:lumMod val="65000"/>
                  <a:lumOff val="35000"/>
                </a:schemeClr>
              </a:solidFill>
              <a:latin typeface="+mn-lt"/>
              <a:ea typeface="+mn-ea"/>
              <a:cs typeface="+mn-ea"/>
              <a:sym typeface="HarmonyOS Sans SC Medium" panose="00000600000000000000" charset="-122"/>
            </a:endParaRPr>
          </a:p>
        </p:txBody>
      </p:sp>
      <p:sp>
        <p:nvSpPr>
          <p:cNvPr id="41" name="TextBox 6"/>
          <p:cNvSpPr txBox="1"/>
          <p:nvPr/>
        </p:nvSpPr>
        <p:spPr>
          <a:xfrm>
            <a:off x="2081099" y="1619522"/>
            <a:ext cx="1916876" cy="30734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mj-ea"/>
                <a:ea typeface="+mj-ea"/>
                <a:cs typeface="HarmonyOS Sans SC Medium" panose="00000600000000000000" charset="-122"/>
                <a:sym typeface="HarmonyOS Sans SC Medium" panose="00000600000000000000" charset="-122"/>
              </a:rPr>
              <a:t>设置安全参数</a:t>
            </a:r>
            <a:r>
              <a:rPr kumimoji="0" lang="en-US" altLang="zh-CN" sz="2000" i="0" u="none" strike="noStrike" kern="1200" cap="none" spc="0" normalizeH="0" baseline="0" noProof="0" dirty="0">
                <a:ln>
                  <a:noFill/>
                </a:ln>
                <a:solidFill>
                  <a:schemeClr val="accent1"/>
                </a:solidFill>
                <a:effectLst/>
                <a:uLnTx/>
                <a:uFillTx/>
                <a:latin typeface="+mj-ea"/>
                <a:ea typeface="+mj-ea"/>
                <a:cs typeface="HarmonyOS Sans SC Medium" panose="00000600000000000000" charset="-122"/>
                <a:sym typeface="HarmonyOS Sans SC Medium" panose="00000600000000000000" charset="-122"/>
              </a:rPr>
              <a:t>K</a:t>
            </a:r>
            <a:endParaRPr kumimoji="0" lang="en-US" altLang="zh-CN" sz="2000" i="0" u="none" strike="noStrike" kern="1200" cap="none" spc="0" normalizeH="0" baseline="0" noProof="0" dirty="0">
              <a:ln>
                <a:noFill/>
              </a:ln>
              <a:solidFill>
                <a:schemeClr val="accent1"/>
              </a:solidFill>
              <a:effectLst/>
              <a:uLnTx/>
              <a:uFillTx/>
              <a:latin typeface="+mj-ea"/>
              <a:ea typeface="+mj-ea"/>
              <a:cs typeface="HarmonyOS Sans SC Medium" panose="00000600000000000000" charset="-122"/>
              <a:sym typeface="HarmonyOS Sans SC Medium" panose="00000600000000000000" charset="-122"/>
            </a:endParaRPr>
          </a:p>
        </p:txBody>
      </p:sp>
      <p:sp>
        <p:nvSpPr>
          <p:cNvPr id="37" name="任意多边形 39"/>
          <p:cNvSpPr/>
          <p:nvPr/>
        </p:nvSpPr>
        <p:spPr>
          <a:xfrm>
            <a:off x="988722" y="1510763"/>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chemeClr val="accent1"/>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4F4D50"/>
              </a:solidFill>
              <a:effectLst/>
              <a:uLnTx/>
              <a:uFillTx/>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62" name="TextBox 5"/>
          <p:cNvSpPr txBox="1"/>
          <p:nvPr/>
        </p:nvSpPr>
        <p:spPr>
          <a:xfrm>
            <a:off x="2076450" y="3096895"/>
            <a:ext cx="4888865" cy="830580"/>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lvl="0" algn="l" defTabSz="457200">
              <a:lnSpc>
                <a:spcPct val="150000"/>
              </a:lnSpc>
              <a:defRPr/>
            </a:pPr>
            <a:r>
              <a:rPr lang="zh-CN" altLang="en-US" sz="1800" dirty="0">
                <a:solidFill>
                  <a:schemeClr val="tx1">
                    <a:lumMod val="65000"/>
                    <a:lumOff val="35000"/>
                  </a:schemeClr>
                </a:solidFill>
                <a:latin typeface="+mn-lt"/>
                <a:ea typeface="+mn-ea"/>
                <a:cs typeface="+mn-ea"/>
                <a:sym typeface="HarmonyOS Sans SC Medium" panose="00000600000000000000" charset="-122"/>
              </a:rPr>
              <a:t>将访问控制策略转化为访问控制树结构</a:t>
            </a:r>
            <a:r>
              <a:rPr lang="en-US" altLang="zh-CN" sz="1800" dirty="0">
                <a:solidFill>
                  <a:schemeClr val="tx1">
                    <a:lumMod val="65000"/>
                    <a:lumOff val="35000"/>
                  </a:schemeClr>
                </a:solidFill>
                <a:latin typeface="+mn-lt"/>
                <a:ea typeface="+mn-ea"/>
                <a:cs typeface="+mn-ea"/>
                <a:sym typeface="HarmonyOS Sans SC Medium" panose="00000600000000000000" charset="-122"/>
              </a:rPr>
              <a:t>t</a:t>
            </a:r>
            <a:r>
              <a:rPr lang="zh-CN" altLang="en-US" sz="1800" dirty="0">
                <a:solidFill>
                  <a:schemeClr val="tx1">
                    <a:lumMod val="65000"/>
                    <a:lumOff val="35000"/>
                  </a:schemeClr>
                </a:solidFill>
                <a:latin typeface="+mn-lt"/>
                <a:ea typeface="+mn-ea"/>
                <a:cs typeface="+mn-ea"/>
                <a:sym typeface="HarmonyOS Sans SC Medium" panose="00000600000000000000" charset="-122"/>
              </a:rPr>
              <a:t>，利用</a:t>
            </a:r>
            <a:r>
              <a:rPr lang="en-US" altLang="zh-CN" sz="1800" dirty="0">
                <a:solidFill>
                  <a:schemeClr val="tx1">
                    <a:lumMod val="65000"/>
                    <a:lumOff val="35000"/>
                  </a:schemeClr>
                </a:solidFill>
                <a:latin typeface="+mn-lt"/>
                <a:ea typeface="+mn-ea"/>
                <a:cs typeface="+mn-ea"/>
                <a:sym typeface="HarmonyOS Sans SC Medium" panose="00000600000000000000" charset="-122"/>
              </a:rPr>
              <a:t>t</a:t>
            </a:r>
            <a:r>
              <a:rPr lang="zh-CN" altLang="en-US" sz="1800" dirty="0">
                <a:solidFill>
                  <a:schemeClr val="tx1">
                    <a:lumMod val="65000"/>
                    <a:lumOff val="35000"/>
                  </a:schemeClr>
                </a:solidFill>
                <a:latin typeface="+mn-lt"/>
                <a:ea typeface="+mn-ea"/>
                <a:cs typeface="+mn-ea"/>
                <a:sym typeface="HarmonyOS Sans SC Medium" panose="00000600000000000000" charset="-122"/>
              </a:rPr>
              <a:t>对明文加密得到</a:t>
            </a:r>
            <a:r>
              <a:rPr lang="zh-CN" altLang="en-US" sz="1800" dirty="0">
                <a:solidFill>
                  <a:schemeClr val="tx1">
                    <a:lumMod val="65000"/>
                    <a:lumOff val="35000"/>
                  </a:schemeClr>
                </a:solidFill>
                <a:latin typeface="+mn-lt"/>
                <a:ea typeface="+mn-ea"/>
                <a:cs typeface="+mn-ea"/>
                <a:sym typeface="HarmonyOS Sans SC Medium" panose="00000600000000000000" charset="-122"/>
              </a:rPr>
              <a:t>密文</a:t>
            </a:r>
            <a:endParaRPr lang="zh-CN" altLang="en-US" sz="1800" dirty="0">
              <a:solidFill>
                <a:schemeClr val="tx1">
                  <a:lumMod val="65000"/>
                  <a:lumOff val="35000"/>
                </a:schemeClr>
              </a:solidFill>
              <a:latin typeface="+mn-lt"/>
              <a:ea typeface="+mn-ea"/>
              <a:cs typeface="+mn-ea"/>
              <a:sym typeface="HarmonyOS Sans SC Medium" panose="00000600000000000000" charset="-122"/>
            </a:endParaRPr>
          </a:p>
        </p:txBody>
      </p:sp>
      <p:sp>
        <p:nvSpPr>
          <p:cNvPr id="63" name="TextBox 6"/>
          <p:cNvSpPr txBox="1"/>
          <p:nvPr/>
        </p:nvSpPr>
        <p:spPr>
          <a:xfrm>
            <a:off x="2076450" y="2789555"/>
            <a:ext cx="2219325" cy="307340"/>
          </a:xfrm>
          <a:prstGeom prst="rect">
            <a:avLst/>
          </a:prstGeom>
          <a:noFill/>
        </p:spPr>
        <p:txBody>
          <a:bodyPr wrap="square" lIns="0" tIns="0" rIns="0" bIns="0" rtlCol="0">
            <a:spAutoFit/>
          </a:bodyPr>
          <a:lstStyle/>
          <a:p>
            <a:pPr lvl="0">
              <a:defRPr/>
            </a:pPr>
            <a:r>
              <a:rPr lang="zh-CN" altLang="en-US" sz="2000" dirty="0">
                <a:solidFill>
                  <a:schemeClr val="accent1"/>
                </a:solidFill>
                <a:latin typeface="+mj-ea"/>
                <a:ea typeface="+mj-ea"/>
                <a:cs typeface="HarmonyOS Sans SC Medium" panose="00000600000000000000" charset="-122"/>
                <a:sym typeface="HarmonyOS Sans SC Medium" panose="00000600000000000000" charset="-122"/>
              </a:rPr>
              <a:t>加密</a:t>
            </a:r>
            <a:endParaRPr lang="en-US" altLang="zh-CN" sz="2000" dirty="0">
              <a:solidFill>
                <a:schemeClr val="accent1"/>
              </a:solidFill>
              <a:latin typeface="+mj-ea"/>
              <a:ea typeface="+mj-ea"/>
              <a:cs typeface="HarmonyOS Sans SC Medium" panose="00000600000000000000" charset="-122"/>
              <a:sym typeface="HarmonyOS Sans SC Medium" panose="00000600000000000000" charset="-122"/>
            </a:endParaRPr>
          </a:p>
        </p:txBody>
      </p:sp>
      <p:sp>
        <p:nvSpPr>
          <p:cNvPr id="45" name="任意多边形 49"/>
          <p:cNvSpPr/>
          <p:nvPr/>
        </p:nvSpPr>
        <p:spPr>
          <a:xfrm>
            <a:off x="988722" y="2667200"/>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chemeClr val="accent2"/>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4F4D50"/>
              </a:solidFill>
              <a:effectLst/>
              <a:uLnTx/>
              <a:uFillTx/>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70" name="TextBox 5"/>
          <p:cNvSpPr txBox="1"/>
          <p:nvPr/>
        </p:nvSpPr>
        <p:spPr>
          <a:xfrm>
            <a:off x="2076450" y="4472305"/>
            <a:ext cx="3911600" cy="415290"/>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gn="l" defTabSz="457200">
              <a:lnSpc>
                <a:spcPct val="150000"/>
              </a:lnSpc>
              <a:defRPr/>
            </a:pPr>
            <a:r>
              <a:rPr lang="zh-CN" altLang="en-US" sz="1800" dirty="0">
                <a:solidFill>
                  <a:schemeClr val="tx1">
                    <a:lumMod val="65000"/>
                    <a:lumOff val="35000"/>
                  </a:schemeClr>
                </a:solidFill>
                <a:latin typeface="+mn-lt"/>
                <a:ea typeface="+mn-ea"/>
                <a:cs typeface="+mn-ea"/>
                <a:sym typeface="HarmonyOS Sans SC Medium" panose="00000600000000000000" charset="-122"/>
              </a:rPr>
              <a:t>从数据请求者的属性集合</a:t>
            </a:r>
            <a:r>
              <a:rPr lang="en-US" altLang="zh-CN" sz="1800" dirty="0">
                <a:solidFill>
                  <a:schemeClr val="tx1">
                    <a:lumMod val="65000"/>
                    <a:lumOff val="35000"/>
                  </a:schemeClr>
                </a:solidFill>
                <a:latin typeface="+mn-lt"/>
                <a:ea typeface="+mn-ea"/>
                <a:cs typeface="+mn-ea"/>
                <a:sym typeface="HarmonyOS Sans SC Medium" panose="00000600000000000000" charset="-122"/>
              </a:rPr>
              <a:t>S</a:t>
            </a:r>
            <a:r>
              <a:rPr lang="zh-CN" altLang="en-US" sz="1800" dirty="0">
                <a:solidFill>
                  <a:schemeClr val="tx1">
                    <a:lumMod val="65000"/>
                    <a:lumOff val="35000"/>
                  </a:schemeClr>
                </a:solidFill>
                <a:latin typeface="+mn-lt"/>
                <a:ea typeface="+mn-ea"/>
                <a:cs typeface="+mn-ea"/>
                <a:sym typeface="HarmonyOS Sans SC Medium" panose="00000600000000000000" charset="-122"/>
              </a:rPr>
              <a:t>生成密钥SK</a:t>
            </a:r>
            <a:endParaRPr lang="zh-CN" altLang="en-US" sz="1800" dirty="0">
              <a:solidFill>
                <a:schemeClr val="tx1">
                  <a:lumMod val="65000"/>
                  <a:lumOff val="35000"/>
                </a:schemeClr>
              </a:solidFill>
              <a:latin typeface="+mn-lt"/>
              <a:ea typeface="+mn-ea"/>
              <a:cs typeface="+mn-ea"/>
              <a:sym typeface="HarmonyOS Sans SC Medium" panose="00000600000000000000" charset="-122"/>
            </a:endParaRPr>
          </a:p>
        </p:txBody>
      </p:sp>
      <p:sp>
        <p:nvSpPr>
          <p:cNvPr id="71" name="TextBox 6"/>
          <p:cNvSpPr txBox="1"/>
          <p:nvPr/>
        </p:nvSpPr>
        <p:spPr>
          <a:xfrm>
            <a:off x="2076450" y="4200525"/>
            <a:ext cx="1454785" cy="307340"/>
          </a:xfrm>
          <a:prstGeom prst="rect">
            <a:avLst/>
          </a:prstGeom>
          <a:noFill/>
        </p:spPr>
        <p:txBody>
          <a:bodyPr wrap="square" lIns="0" tIns="0" rIns="0" bIns="0" rtlCol="0">
            <a:spAutoFit/>
          </a:bodyPr>
          <a:lstStyle/>
          <a:p>
            <a:pPr lvl="0">
              <a:defRPr/>
            </a:pPr>
            <a:r>
              <a:rPr lang="zh-CN" altLang="en-US" sz="2000" dirty="0">
                <a:solidFill>
                  <a:schemeClr val="accent1"/>
                </a:solidFill>
                <a:latin typeface="+mj-ea"/>
                <a:ea typeface="+mj-ea"/>
                <a:cs typeface="HarmonyOS Sans SC Medium" panose="00000600000000000000" charset="-122"/>
                <a:sym typeface="HarmonyOS Sans SC Medium" panose="00000600000000000000" charset="-122"/>
              </a:rPr>
              <a:t>生成密钥</a:t>
            </a:r>
            <a:endParaRPr kumimoji="0" lang="zh-CN" altLang="en-US" sz="2000" i="0" u="none" strike="noStrike" kern="1200" cap="none" spc="0" normalizeH="0" baseline="0" noProof="0" dirty="0">
              <a:ln>
                <a:noFill/>
              </a:ln>
              <a:solidFill>
                <a:schemeClr val="accent1"/>
              </a:solidFill>
              <a:effectLst/>
              <a:uLnTx/>
              <a:uFillTx/>
              <a:latin typeface="+mj-ea"/>
              <a:ea typeface="+mj-ea"/>
              <a:cs typeface="HarmonyOS Sans SC Medium" panose="00000600000000000000" charset="-122"/>
              <a:sym typeface="HarmonyOS Sans SC Medium" panose="00000600000000000000" charset="-122"/>
            </a:endParaRPr>
          </a:p>
        </p:txBody>
      </p:sp>
      <p:sp>
        <p:nvSpPr>
          <p:cNvPr id="67" name="任意多边形 49"/>
          <p:cNvSpPr/>
          <p:nvPr/>
        </p:nvSpPr>
        <p:spPr>
          <a:xfrm>
            <a:off x="988722" y="4023026"/>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chemeClr val="accent1"/>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4F4D50"/>
              </a:solidFill>
              <a:effectLst/>
              <a:uLnTx/>
              <a:uFillTx/>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50" name="Oval 46"/>
          <p:cNvSpPr/>
          <p:nvPr/>
        </p:nvSpPr>
        <p:spPr>
          <a:xfrm>
            <a:off x="1227382" y="1807652"/>
            <a:ext cx="311555" cy="312483"/>
          </a:xfrm>
          <a:custGeom>
            <a:avLst/>
            <a:gdLst>
              <a:gd name="T0" fmla="*/ 8264 w 11898"/>
              <a:gd name="T1" fmla="*/ 11934 h 11934"/>
              <a:gd name="T2" fmla="*/ 6604 w 11898"/>
              <a:gd name="T3" fmla="*/ 7046 h 11934"/>
              <a:gd name="T4" fmla="*/ 7084 w 11898"/>
              <a:gd name="T5" fmla="*/ 6641 h 11934"/>
              <a:gd name="T6" fmla="*/ 11898 w 11898"/>
              <a:gd name="T7" fmla="*/ 8301 h 11934"/>
              <a:gd name="T8" fmla="*/ 10238 w 11898"/>
              <a:gd name="T9" fmla="*/ 11934 h 11934"/>
              <a:gd name="T10" fmla="*/ 7323 w 11898"/>
              <a:gd name="T11" fmla="*/ 10274 h 11934"/>
              <a:gd name="T12" fmla="*/ 10219 w 11898"/>
              <a:gd name="T13" fmla="*/ 11197 h 11934"/>
              <a:gd name="T14" fmla="*/ 11142 w 11898"/>
              <a:gd name="T15" fmla="*/ 8301 h 11934"/>
              <a:gd name="T16" fmla="*/ 7323 w 11898"/>
              <a:gd name="T17" fmla="*/ 7378 h 11934"/>
              <a:gd name="T18" fmla="*/ 1716 w 11898"/>
              <a:gd name="T19" fmla="*/ 11934 h 11934"/>
              <a:gd name="T20" fmla="*/ 0 w 11898"/>
              <a:gd name="T21" fmla="*/ 8374 h 11934"/>
              <a:gd name="T22" fmla="*/ 4815 w 11898"/>
              <a:gd name="T23" fmla="*/ 6659 h 11934"/>
              <a:gd name="T24" fmla="*/ 5294 w 11898"/>
              <a:gd name="T25" fmla="*/ 7065 h 11934"/>
              <a:gd name="T26" fmla="*/ 3560 w 11898"/>
              <a:gd name="T27" fmla="*/ 11934 h 11934"/>
              <a:gd name="T28" fmla="*/ 738 w 11898"/>
              <a:gd name="T29" fmla="*/ 8356 h 11934"/>
              <a:gd name="T30" fmla="*/ 1716 w 11898"/>
              <a:gd name="T31" fmla="*/ 11178 h 11934"/>
              <a:gd name="T32" fmla="*/ 4538 w 11898"/>
              <a:gd name="T33" fmla="*/ 10201 h 11934"/>
              <a:gd name="T34" fmla="*/ 1716 w 11898"/>
              <a:gd name="T35" fmla="*/ 7378 h 11934"/>
              <a:gd name="T36" fmla="*/ 1624 w 11898"/>
              <a:gd name="T37" fmla="*/ 5312 h 11934"/>
              <a:gd name="T38" fmla="*/ 0 w 11898"/>
              <a:gd name="T39" fmla="*/ 1642 h 11934"/>
              <a:gd name="T40" fmla="*/ 3671 w 11898"/>
              <a:gd name="T41" fmla="*/ 18 h 11934"/>
              <a:gd name="T42" fmla="*/ 5294 w 11898"/>
              <a:gd name="T43" fmla="*/ 4907 h 11934"/>
              <a:gd name="T44" fmla="*/ 4815 w 11898"/>
              <a:gd name="T45" fmla="*/ 5312 h 11934"/>
              <a:gd name="T46" fmla="*/ 720 w 11898"/>
              <a:gd name="T47" fmla="*/ 1623 h 11934"/>
              <a:gd name="T48" fmla="*/ 1605 w 11898"/>
              <a:gd name="T49" fmla="*/ 4575 h 11934"/>
              <a:gd name="T50" fmla="*/ 4538 w 11898"/>
              <a:gd name="T51" fmla="*/ 1642 h 11934"/>
              <a:gd name="T52" fmla="*/ 1605 w 11898"/>
              <a:gd name="T53" fmla="*/ 756 h 11934"/>
              <a:gd name="T54" fmla="*/ 10219 w 11898"/>
              <a:gd name="T55" fmla="*/ 5312 h 11934"/>
              <a:gd name="T56" fmla="*/ 6899 w 11898"/>
              <a:gd name="T57" fmla="*/ 5275 h 11934"/>
              <a:gd name="T58" fmla="*/ 6586 w 11898"/>
              <a:gd name="T59" fmla="*/ 1679 h 11934"/>
              <a:gd name="T60" fmla="*/ 10219 w 11898"/>
              <a:gd name="T61" fmla="*/ 0 h 11934"/>
              <a:gd name="T62" fmla="*/ 11898 w 11898"/>
              <a:gd name="T63" fmla="*/ 3634 h 11934"/>
              <a:gd name="T64" fmla="*/ 7323 w 11898"/>
              <a:gd name="T65" fmla="*/ 4574 h 11934"/>
              <a:gd name="T66" fmla="*/ 11142 w 11898"/>
              <a:gd name="T67" fmla="*/ 3634 h 11934"/>
              <a:gd name="T68" fmla="*/ 10201 w 11898"/>
              <a:gd name="T69" fmla="*/ 738 h 11934"/>
              <a:gd name="T70" fmla="*/ 7305 w 11898"/>
              <a:gd name="T71" fmla="*/ 1678 h 11934"/>
              <a:gd name="T72" fmla="*/ 7323 w 11898"/>
              <a:gd name="T73" fmla="*/ 4574 h 1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98" h="11934">
                <a:moveTo>
                  <a:pt x="10238" y="11934"/>
                </a:moveTo>
                <a:lnTo>
                  <a:pt x="8264" y="11934"/>
                </a:lnTo>
                <a:cubicBezTo>
                  <a:pt x="7342" y="11934"/>
                  <a:pt x="6604" y="11197"/>
                  <a:pt x="6604" y="10274"/>
                </a:cubicBezTo>
                <a:lnTo>
                  <a:pt x="6604" y="7046"/>
                </a:lnTo>
                <a:cubicBezTo>
                  <a:pt x="6604" y="6862"/>
                  <a:pt x="6733" y="6714"/>
                  <a:pt x="6918" y="6677"/>
                </a:cubicBezTo>
                <a:cubicBezTo>
                  <a:pt x="6973" y="6659"/>
                  <a:pt x="7028" y="6641"/>
                  <a:pt x="7084" y="6641"/>
                </a:cubicBezTo>
                <a:lnTo>
                  <a:pt x="10238" y="6641"/>
                </a:lnTo>
                <a:cubicBezTo>
                  <a:pt x="11160" y="6641"/>
                  <a:pt x="11898" y="7378"/>
                  <a:pt x="11898" y="8301"/>
                </a:cubicBezTo>
                <a:lnTo>
                  <a:pt x="11898" y="10274"/>
                </a:lnTo>
                <a:cubicBezTo>
                  <a:pt x="11879" y="11178"/>
                  <a:pt x="11142" y="11934"/>
                  <a:pt x="10238" y="11934"/>
                </a:cubicBezTo>
                <a:close/>
                <a:moveTo>
                  <a:pt x="7323" y="7378"/>
                </a:moveTo>
                <a:lnTo>
                  <a:pt x="7323" y="10274"/>
                </a:lnTo>
                <a:cubicBezTo>
                  <a:pt x="7323" y="10772"/>
                  <a:pt x="7729" y="11197"/>
                  <a:pt x="8246" y="11197"/>
                </a:cubicBezTo>
                <a:lnTo>
                  <a:pt x="10219" y="11197"/>
                </a:lnTo>
                <a:cubicBezTo>
                  <a:pt x="10717" y="11197"/>
                  <a:pt x="11142" y="10791"/>
                  <a:pt x="11142" y="10274"/>
                </a:cubicBezTo>
                <a:lnTo>
                  <a:pt x="11142" y="8301"/>
                </a:lnTo>
                <a:cubicBezTo>
                  <a:pt x="11142" y="7803"/>
                  <a:pt x="10736" y="7378"/>
                  <a:pt x="10219" y="7378"/>
                </a:cubicBezTo>
                <a:lnTo>
                  <a:pt x="7323" y="7378"/>
                </a:lnTo>
                <a:close/>
                <a:moveTo>
                  <a:pt x="3560" y="11934"/>
                </a:moveTo>
                <a:lnTo>
                  <a:pt x="1716" y="11934"/>
                </a:lnTo>
                <a:cubicBezTo>
                  <a:pt x="757" y="11934"/>
                  <a:pt x="0" y="11160"/>
                  <a:pt x="0" y="10219"/>
                </a:cubicBezTo>
                <a:lnTo>
                  <a:pt x="0" y="8374"/>
                </a:lnTo>
                <a:cubicBezTo>
                  <a:pt x="0" y="7415"/>
                  <a:pt x="775" y="6659"/>
                  <a:pt x="1716" y="6659"/>
                </a:cubicBezTo>
                <a:lnTo>
                  <a:pt x="4815" y="6659"/>
                </a:lnTo>
                <a:cubicBezTo>
                  <a:pt x="4870" y="6659"/>
                  <a:pt x="4925" y="6677"/>
                  <a:pt x="4981" y="6696"/>
                </a:cubicBezTo>
                <a:cubicBezTo>
                  <a:pt x="5165" y="6714"/>
                  <a:pt x="5294" y="6880"/>
                  <a:pt x="5294" y="7065"/>
                </a:cubicBezTo>
                <a:lnTo>
                  <a:pt x="5294" y="10237"/>
                </a:lnTo>
                <a:cubicBezTo>
                  <a:pt x="5294" y="11160"/>
                  <a:pt x="4519" y="11934"/>
                  <a:pt x="3560" y="11934"/>
                </a:cubicBezTo>
                <a:close/>
                <a:moveTo>
                  <a:pt x="1716" y="7378"/>
                </a:moveTo>
                <a:cubicBezTo>
                  <a:pt x="1181" y="7378"/>
                  <a:pt x="738" y="7821"/>
                  <a:pt x="738" y="8356"/>
                </a:cubicBezTo>
                <a:lnTo>
                  <a:pt x="738" y="10201"/>
                </a:lnTo>
                <a:cubicBezTo>
                  <a:pt x="738" y="10754"/>
                  <a:pt x="1181" y="11178"/>
                  <a:pt x="1716" y="11178"/>
                </a:cubicBezTo>
                <a:lnTo>
                  <a:pt x="3560" y="11178"/>
                </a:lnTo>
                <a:cubicBezTo>
                  <a:pt x="4095" y="11178"/>
                  <a:pt x="4538" y="10736"/>
                  <a:pt x="4538" y="10201"/>
                </a:cubicBezTo>
                <a:lnTo>
                  <a:pt x="4538" y="7378"/>
                </a:lnTo>
                <a:lnTo>
                  <a:pt x="1716" y="7378"/>
                </a:lnTo>
                <a:close/>
                <a:moveTo>
                  <a:pt x="4815" y="5312"/>
                </a:moveTo>
                <a:lnTo>
                  <a:pt x="1624" y="5312"/>
                </a:lnTo>
                <a:cubicBezTo>
                  <a:pt x="720" y="5312"/>
                  <a:pt x="0" y="4593"/>
                  <a:pt x="0" y="3689"/>
                </a:cubicBezTo>
                <a:lnTo>
                  <a:pt x="0" y="1642"/>
                </a:lnTo>
                <a:cubicBezTo>
                  <a:pt x="0" y="738"/>
                  <a:pt x="720" y="18"/>
                  <a:pt x="1624" y="18"/>
                </a:cubicBezTo>
                <a:lnTo>
                  <a:pt x="3671" y="18"/>
                </a:lnTo>
                <a:cubicBezTo>
                  <a:pt x="4575" y="18"/>
                  <a:pt x="5294" y="738"/>
                  <a:pt x="5294" y="1642"/>
                </a:cubicBezTo>
                <a:lnTo>
                  <a:pt x="5294" y="4907"/>
                </a:lnTo>
                <a:cubicBezTo>
                  <a:pt x="5294" y="5091"/>
                  <a:pt x="5165" y="5239"/>
                  <a:pt x="4981" y="5276"/>
                </a:cubicBezTo>
                <a:cubicBezTo>
                  <a:pt x="4925" y="5294"/>
                  <a:pt x="4870" y="5312"/>
                  <a:pt x="4815" y="5312"/>
                </a:cubicBezTo>
                <a:close/>
                <a:moveTo>
                  <a:pt x="1605" y="738"/>
                </a:moveTo>
                <a:cubicBezTo>
                  <a:pt x="1125" y="738"/>
                  <a:pt x="720" y="1144"/>
                  <a:pt x="720" y="1623"/>
                </a:cubicBezTo>
                <a:lnTo>
                  <a:pt x="720" y="3689"/>
                </a:lnTo>
                <a:cubicBezTo>
                  <a:pt x="720" y="4169"/>
                  <a:pt x="1125" y="4575"/>
                  <a:pt x="1605" y="4575"/>
                </a:cubicBezTo>
                <a:lnTo>
                  <a:pt x="4538" y="4575"/>
                </a:lnTo>
                <a:lnTo>
                  <a:pt x="4538" y="1642"/>
                </a:lnTo>
                <a:cubicBezTo>
                  <a:pt x="4538" y="1162"/>
                  <a:pt x="4132" y="756"/>
                  <a:pt x="3653" y="756"/>
                </a:cubicBezTo>
                <a:lnTo>
                  <a:pt x="1605" y="756"/>
                </a:lnTo>
                <a:lnTo>
                  <a:pt x="1605" y="738"/>
                </a:lnTo>
                <a:close/>
                <a:moveTo>
                  <a:pt x="10219" y="5312"/>
                </a:moveTo>
                <a:lnTo>
                  <a:pt x="7065" y="5312"/>
                </a:lnTo>
                <a:cubicBezTo>
                  <a:pt x="7010" y="5312"/>
                  <a:pt x="6954" y="5294"/>
                  <a:pt x="6899" y="5275"/>
                </a:cubicBezTo>
                <a:cubicBezTo>
                  <a:pt x="6715" y="5257"/>
                  <a:pt x="6586" y="5091"/>
                  <a:pt x="6586" y="4907"/>
                </a:cubicBezTo>
                <a:lnTo>
                  <a:pt x="6586" y="1679"/>
                </a:lnTo>
                <a:cubicBezTo>
                  <a:pt x="6586" y="756"/>
                  <a:pt x="7342" y="0"/>
                  <a:pt x="8264" y="0"/>
                </a:cubicBezTo>
                <a:lnTo>
                  <a:pt x="10219" y="0"/>
                </a:lnTo>
                <a:cubicBezTo>
                  <a:pt x="11142" y="0"/>
                  <a:pt x="11898" y="756"/>
                  <a:pt x="11898" y="1679"/>
                </a:cubicBezTo>
                <a:lnTo>
                  <a:pt x="11898" y="3634"/>
                </a:lnTo>
                <a:cubicBezTo>
                  <a:pt x="11880" y="4556"/>
                  <a:pt x="11142" y="5312"/>
                  <a:pt x="10219" y="5312"/>
                </a:cubicBezTo>
                <a:close/>
                <a:moveTo>
                  <a:pt x="7323" y="4574"/>
                </a:moveTo>
                <a:lnTo>
                  <a:pt x="10201" y="4574"/>
                </a:lnTo>
                <a:cubicBezTo>
                  <a:pt x="10717" y="4574"/>
                  <a:pt x="11142" y="4150"/>
                  <a:pt x="11142" y="3634"/>
                </a:cubicBezTo>
                <a:lnTo>
                  <a:pt x="11142" y="1678"/>
                </a:lnTo>
                <a:cubicBezTo>
                  <a:pt x="11142" y="1162"/>
                  <a:pt x="10717" y="738"/>
                  <a:pt x="10201" y="738"/>
                </a:cubicBezTo>
                <a:lnTo>
                  <a:pt x="8246" y="738"/>
                </a:lnTo>
                <a:cubicBezTo>
                  <a:pt x="7729" y="738"/>
                  <a:pt x="7305" y="1162"/>
                  <a:pt x="7305" y="1678"/>
                </a:cubicBezTo>
                <a:lnTo>
                  <a:pt x="7305" y="4574"/>
                </a:lnTo>
                <a:lnTo>
                  <a:pt x="7323" y="4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Oval 47"/>
          <p:cNvSpPr/>
          <p:nvPr/>
        </p:nvSpPr>
        <p:spPr>
          <a:xfrm>
            <a:off x="1226799" y="2943134"/>
            <a:ext cx="302562" cy="312483"/>
          </a:xfrm>
          <a:custGeom>
            <a:avLst/>
            <a:gdLst>
              <a:gd name="T0" fmla="*/ 8922 w 10802"/>
              <a:gd name="T1" fmla="*/ 1618 h 11156"/>
              <a:gd name="T2" fmla="*/ 7656 w 10802"/>
              <a:gd name="T3" fmla="*/ 1618 h 11156"/>
              <a:gd name="T4" fmla="*/ 7656 w 10802"/>
              <a:gd name="T5" fmla="*/ 852 h 11156"/>
              <a:gd name="T6" fmla="*/ 6805 w 10802"/>
              <a:gd name="T7" fmla="*/ 0 h 11156"/>
              <a:gd name="T8" fmla="*/ 3997 w 10802"/>
              <a:gd name="T9" fmla="*/ 0 h 11156"/>
              <a:gd name="T10" fmla="*/ 3146 w 10802"/>
              <a:gd name="T11" fmla="*/ 852 h 11156"/>
              <a:gd name="T12" fmla="*/ 3146 w 10802"/>
              <a:gd name="T13" fmla="*/ 1618 h 11156"/>
              <a:gd name="T14" fmla="*/ 1880 w 10802"/>
              <a:gd name="T15" fmla="*/ 1618 h 11156"/>
              <a:gd name="T16" fmla="*/ 0 w 10802"/>
              <a:gd name="T17" fmla="*/ 3498 h 11156"/>
              <a:gd name="T18" fmla="*/ 0 w 10802"/>
              <a:gd name="T19" fmla="*/ 9276 h 11156"/>
              <a:gd name="T20" fmla="*/ 1880 w 10802"/>
              <a:gd name="T21" fmla="*/ 11156 h 11156"/>
              <a:gd name="T22" fmla="*/ 8922 w 10802"/>
              <a:gd name="T23" fmla="*/ 11156 h 11156"/>
              <a:gd name="T24" fmla="*/ 10802 w 10802"/>
              <a:gd name="T25" fmla="*/ 9276 h 11156"/>
              <a:gd name="T26" fmla="*/ 10802 w 10802"/>
              <a:gd name="T27" fmla="*/ 3498 h 11156"/>
              <a:gd name="T28" fmla="*/ 8922 w 10802"/>
              <a:gd name="T29" fmla="*/ 1618 h 11156"/>
              <a:gd name="T30" fmla="*/ 3819 w 10802"/>
              <a:gd name="T31" fmla="*/ 850 h 11156"/>
              <a:gd name="T32" fmla="*/ 3997 w 10802"/>
              <a:gd name="T33" fmla="*/ 672 h 11156"/>
              <a:gd name="T34" fmla="*/ 6805 w 10802"/>
              <a:gd name="T35" fmla="*/ 672 h 11156"/>
              <a:gd name="T36" fmla="*/ 6984 w 10802"/>
              <a:gd name="T37" fmla="*/ 850 h 11156"/>
              <a:gd name="T38" fmla="*/ 6984 w 10802"/>
              <a:gd name="T39" fmla="*/ 1617 h 11156"/>
              <a:gd name="T40" fmla="*/ 3819 w 10802"/>
              <a:gd name="T41" fmla="*/ 1617 h 11156"/>
              <a:gd name="T42" fmla="*/ 3819 w 10802"/>
              <a:gd name="T43" fmla="*/ 850 h 11156"/>
              <a:gd name="T44" fmla="*/ 1880 w 10802"/>
              <a:gd name="T45" fmla="*/ 2291 h 11156"/>
              <a:gd name="T46" fmla="*/ 8924 w 10802"/>
              <a:gd name="T47" fmla="*/ 2291 h 11156"/>
              <a:gd name="T48" fmla="*/ 10131 w 10802"/>
              <a:gd name="T49" fmla="*/ 3498 h 11156"/>
              <a:gd name="T50" fmla="*/ 10131 w 10802"/>
              <a:gd name="T51" fmla="*/ 4369 h 11156"/>
              <a:gd name="T52" fmla="*/ 672 w 10802"/>
              <a:gd name="T53" fmla="*/ 4369 h 11156"/>
              <a:gd name="T54" fmla="*/ 672 w 10802"/>
              <a:gd name="T55" fmla="*/ 3498 h 11156"/>
              <a:gd name="T56" fmla="*/ 1880 w 10802"/>
              <a:gd name="T57" fmla="*/ 2291 h 11156"/>
              <a:gd name="T58" fmla="*/ 5100 w 10802"/>
              <a:gd name="T59" fmla="*/ 5042 h 11156"/>
              <a:gd name="T60" fmla="*/ 5702 w 10802"/>
              <a:gd name="T61" fmla="*/ 5042 h 11156"/>
              <a:gd name="T62" fmla="*/ 5702 w 10802"/>
              <a:gd name="T63" fmla="*/ 6519 h 11156"/>
              <a:gd name="T64" fmla="*/ 5401 w 10802"/>
              <a:gd name="T65" fmla="*/ 6821 h 11156"/>
              <a:gd name="T66" fmla="*/ 5100 w 10802"/>
              <a:gd name="T67" fmla="*/ 6519 h 11156"/>
              <a:gd name="T68" fmla="*/ 5100 w 10802"/>
              <a:gd name="T69" fmla="*/ 5042 h 11156"/>
              <a:gd name="T70" fmla="*/ 8922 w 10802"/>
              <a:gd name="T71" fmla="*/ 10483 h 11156"/>
              <a:gd name="T72" fmla="*/ 1880 w 10802"/>
              <a:gd name="T73" fmla="*/ 10483 h 11156"/>
              <a:gd name="T74" fmla="*/ 672 w 10802"/>
              <a:gd name="T75" fmla="*/ 9276 h 11156"/>
              <a:gd name="T76" fmla="*/ 672 w 10802"/>
              <a:gd name="T77" fmla="*/ 5042 h 11156"/>
              <a:gd name="T78" fmla="*/ 4429 w 10802"/>
              <a:gd name="T79" fmla="*/ 5042 h 11156"/>
              <a:gd name="T80" fmla="*/ 4429 w 10802"/>
              <a:gd name="T81" fmla="*/ 6519 h 11156"/>
              <a:gd name="T82" fmla="*/ 5402 w 10802"/>
              <a:gd name="T83" fmla="*/ 7493 h 11156"/>
              <a:gd name="T84" fmla="*/ 6376 w 10802"/>
              <a:gd name="T85" fmla="*/ 6519 h 11156"/>
              <a:gd name="T86" fmla="*/ 6376 w 10802"/>
              <a:gd name="T87" fmla="*/ 5042 h 11156"/>
              <a:gd name="T88" fmla="*/ 10132 w 10802"/>
              <a:gd name="T89" fmla="*/ 5042 h 11156"/>
              <a:gd name="T90" fmla="*/ 10132 w 10802"/>
              <a:gd name="T91" fmla="*/ 9276 h 11156"/>
              <a:gd name="T92" fmla="*/ 8922 w 10802"/>
              <a:gd name="T93" fmla="*/ 10483 h 1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02" h="11156">
                <a:moveTo>
                  <a:pt x="8922" y="1618"/>
                </a:moveTo>
                <a:lnTo>
                  <a:pt x="7656" y="1618"/>
                </a:lnTo>
                <a:lnTo>
                  <a:pt x="7656" y="852"/>
                </a:lnTo>
                <a:cubicBezTo>
                  <a:pt x="7656" y="383"/>
                  <a:pt x="7275" y="0"/>
                  <a:pt x="6805" y="0"/>
                </a:cubicBezTo>
                <a:lnTo>
                  <a:pt x="3997" y="0"/>
                </a:lnTo>
                <a:cubicBezTo>
                  <a:pt x="3529" y="0"/>
                  <a:pt x="3146" y="382"/>
                  <a:pt x="3146" y="852"/>
                </a:cubicBezTo>
                <a:lnTo>
                  <a:pt x="3146" y="1618"/>
                </a:lnTo>
                <a:lnTo>
                  <a:pt x="1880" y="1618"/>
                </a:lnTo>
                <a:cubicBezTo>
                  <a:pt x="844" y="1618"/>
                  <a:pt x="0" y="2462"/>
                  <a:pt x="0" y="3498"/>
                </a:cubicBezTo>
                <a:lnTo>
                  <a:pt x="0" y="9276"/>
                </a:lnTo>
                <a:cubicBezTo>
                  <a:pt x="0" y="10312"/>
                  <a:pt x="844" y="11156"/>
                  <a:pt x="1880" y="11156"/>
                </a:cubicBezTo>
                <a:lnTo>
                  <a:pt x="8922" y="11156"/>
                </a:lnTo>
                <a:cubicBezTo>
                  <a:pt x="9959" y="11156"/>
                  <a:pt x="10802" y="10312"/>
                  <a:pt x="10802" y="9276"/>
                </a:cubicBezTo>
                <a:lnTo>
                  <a:pt x="10802" y="3498"/>
                </a:lnTo>
                <a:cubicBezTo>
                  <a:pt x="10802" y="2462"/>
                  <a:pt x="9959" y="1618"/>
                  <a:pt x="8922" y="1618"/>
                </a:cubicBezTo>
                <a:close/>
                <a:moveTo>
                  <a:pt x="3819" y="850"/>
                </a:moveTo>
                <a:cubicBezTo>
                  <a:pt x="3819" y="754"/>
                  <a:pt x="3900" y="672"/>
                  <a:pt x="3997" y="672"/>
                </a:cubicBezTo>
                <a:lnTo>
                  <a:pt x="6805" y="672"/>
                </a:lnTo>
                <a:cubicBezTo>
                  <a:pt x="6901" y="672"/>
                  <a:pt x="6984" y="753"/>
                  <a:pt x="6984" y="850"/>
                </a:cubicBezTo>
                <a:lnTo>
                  <a:pt x="6984" y="1617"/>
                </a:lnTo>
                <a:lnTo>
                  <a:pt x="3819" y="1617"/>
                </a:lnTo>
                <a:lnTo>
                  <a:pt x="3819" y="850"/>
                </a:lnTo>
                <a:close/>
                <a:moveTo>
                  <a:pt x="1880" y="2291"/>
                </a:moveTo>
                <a:lnTo>
                  <a:pt x="8924" y="2291"/>
                </a:lnTo>
                <a:cubicBezTo>
                  <a:pt x="9590" y="2291"/>
                  <a:pt x="10131" y="2833"/>
                  <a:pt x="10131" y="3498"/>
                </a:cubicBezTo>
                <a:lnTo>
                  <a:pt x="10131" y="4369"/>
                </a:lnTo>
                <a:lnTo>
                  <a:pt x="672" y="4369"/>
                </a:lnTo>
                <a:lnTo>
                  <a:pt x="672" y="3498"/>
                </a:lnTo>
                <a:cubicBezTo>
                  <a:pt x="672" y="2832"/>
                  <a:pt x="1214" y="2291"/>
                  <a:pt x="1880" y="2291"/>
                </a:cubicBezTo>
                <a:close/>
                <a:moveTo>
                  <a:pt x="5100" y="5042"/>
                </a:moveTo>
                <a:lnTo>
                  <a:pt x="5702" y="5042"/>
                </a:lnTo>
                <a:lnTo>
                  <a:pt x="5702" y="6519"/>
                </a:lnTo>
                <a:cubicBezTo>
                  <a:pt x="5702" y="6686"/>
                  <a:pt x="5567" y="6821"/>
                  <a:pt x="5401" y="6821"/>
                </a:cubicBezTo>
                <a:cubicBezTo>
                  <a:pt x="5235" y="6821"/>
                  <a:pt x="5100" y="6686"/>
                  <a:pt x="5100" y="6519"/>
                </a:cubicBezTo>
                <a:lnTo>
                  <a:pt x="5100" y="5042"/>
                </a:lnTo>
                <a:close/>
                <a:moveTo>
                  <a:pt x="8922" y="10483"/>
                </a:moveTo>
                <a:lnTo>
                  <a:pt x="1880" y="10483"/>
                </a:lnTo>
                <a:cubicBezTo>
                  <a:pt x="1214" y="10483"/>
                  <a:pt x="672" y="9941"/>
                  <a:pt x="672" y="9276"/>
                </a:cubicBezTo>
                <a:lnTo>
                  <a:pt x="672" y="5042"/>
                </a:lnTo>
                <a:lnTo>
                  <a:pt x="4429" y="5042"/>
                </a:lnTo>
                <a:lnTo>
                  <a:pt x="4429" y="6519"/>
                </a:lnTo>
                <a:cubicBezTo>
                  <a:pt x="4429" y="7056"/>
                  <a:pt x="4865" y="7493"/>
                  <a:pt x="5402" y="7493"/>
                </a:cubicBezTo>
                <a:cubicBezTo>
                  <a:pt x="5939" y="7493"/>
                  <a:pt x="6376" y="7057"/>
                  <a:pt x="6376" y="6519"/>
                </a:cubicBezTo>
                <a:lnTo>
                  <a:pt x="6376" y="5042"/>
                </a:lnTo>
                <a:lnTo>
                  <a:pt x="10132" y="5042"/>
                </a:lnTo>
                <a:lnTo>
                  <a:pt x="10132" y="9276"/>
                </a:lnTo>
                <a:cubicBezTo>
                  <a:pt x="10130" y="9942"/>
                  <a:pt x="9589" y="10483"/>
                  <a:pt x="8922" y="1048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Oval 48"/>
          <p:cNvSpPr/>
          <p:nvPr/>
        </p:nvSpPr>
        <p:spPr>
          <a:xfrm>
            <a:off x="1226918" y="4314141"/>
            <a:ext cx="312483" cy="308791"/>
          </a:xfrm>
          <a:custGeom>
            <a:avLst/>
            <a:gdLst>
              <a:gd name="connsiteX0" fmla="*/ 118248 w 533352"/>
              <a:gd name="connsiteY0" fmla="*/ 354839 h 527051"/>
              <a:gd name="connsiteX1" fmla="*/ 327059 w 533352"/>
              <a:gd name="connsiteY1" fmla="*/ 354839 h 527051"/>
              <a:gd name="connsiteX2" fmla="*/ 343630 w 533352"/>
              <a:gd name="connsiteY2" fmla="*/ 371505 h 527051"/>
              <a:gd name="connsiteX3" fmla="*/ 326963 w 533352"/>
              <a:gd name="connsiteY3" fmla="*/ 388171 h 527051"/>
              <a:gd name="connsiteX4" fmla="*/ 118248 w 533352"/>
              <a:gd name="connsiteY4" fmla="*/ 388171 h 527051"/>
              <a:gd name="connsiteX5" fmla="*/ 101581 w 533352"/>
              <a:gd name="connsiteY5" fmla="*/ 371505 h 527051"/>
              <a:gd name="connsiteX6" fmla="*/ 118248 w 533352"/>
              <a:gd name="connsiteY6" fmla="*/ 354839 h 527051"/>
              <a:gd name="connsiteX7" fmla="*/ 118248 w 533352"/>
              <a:gd name="connsiteY7" fmla="*/ 253841 h 527051"/>
              <a:gd name="connsiteX8" fmla="*/ 327059 w 533352"/>
              <a:gd name="connsiteY8" fmla="*/ 253841 h 527051"/>
              <a:gd name="connsiteX9" fmla="*/ 343630 w 533352"/>
              <a:gd name="connsiteY9" fmla="*/ 270508 h 527051"/>
              <a:gd name="connsiteX10" fmla="*/ 326963 w 533352"/>
              <a:gd name="connsiteY10" fmla="*/ 287174 h 527051"/>
              <a:gd name="connsiteX11" fmla="*/ 118248 w 533352"/>
              <a:gd name="connsiteY11" fmla="*/ 287174 h 527051"/>
              <a:gd name="connsiteX12" fmla="*/ 101581 w 533352"/>
              <a:gd name="connsiteY12" fmla="*/ 270508 h 527051"/>
              <a:gd name="connsiteX13" fmla="*/ 118248 w 533352"/>
              <a:gd name="connsiteY13" fmla="*/ 253841 h 527051"/>
              <a:gd name="connsiteX14" fmla="*/ 445294 w 533352"/>
              <a:gd name="connsiteY14" fmla="*/ 145157 h 527051"/>
              <a:gd name="connsiteX15" fmla="*/ 445294 w 533352"/>
              <a:gd name="connsiteY15" fmla="*/ 429375 h 527051"/>
              <a:gd name="connsiteX16" fmla="*/ 420957 w 533352"/>
              <a:gd name="connsiteY16" fmla="*/ 493857 h 527051"/>
              <a:gd name="connsiteX17" fmla="*/ 458581 w 533352"/>
              <a:gd name="connsiteY17" fmla="*/ 493857 h 527051"/>
              <a:gd name="connsiteX18" fmla="*/ 500063 w 533352"/>
              <a:gd name="connsiteY18" fmla="*/ 452377 h 527051"/>
              <a:gd name="connsiteX19" fmla="*/ 500063 w 533352"/>
              <a:gd name="connsiteY19" fmla="*/ 163587 h 527051"/>
              <a:gd name="connsiteX20" fmla="*/ 481584 w 533352"/>
              <a:gd name="connsiteY20" fmla="*/ 145157 h 527051"/>
              <a:gd name="connsiteX21" fmla="*/ 118248 w 533352"/>
              <a:gd name="connsiteY21" fmla="*/ 139178 h 527051"/>
              <a:gd name="connsiteX22" fmla="*/ 327059 w 533352"/>
              <a:gd name="connsiteY22" fmla="*/ 139178 h 527051"/>
              <a:gd name="connsiteX23" fmla="*/ 343630 w 533352"/>
              <a:gd name="connsiteY23" fmla="*/ 155844 h 527051"/>
              <a:gd name="connsiteX24" fmla="*/ 326963 w 533352"/>
              <a:gd name="connsiteY24" fmla="*/ 172510 h 527051"/>
              <a:gd name="connsiteX25" fmla="*/ 118248 w 533352"/>
              <a:gd name="connsiteY25" fmla="*/ 172510 h 527051"/>
              <a:gd name="connsiteX26" fmla="*/ 101581 w 533352"/>
              <a:gd name="connsiteY26" fmla="*/ 155844 h 527051"/>
              <a:gd name="connsiteX27" fmla="*/ 118248 w 533352"/>
              <a:gd name="connsiteY27" fmla="*/ 139178 h 527051"/>
              <a:gd name="connsiteX28" fmla="*/ 75628 w 533352"/>
              <a:gd name="connsiteY28" fmla="*/ 33384 h 527051"/>
              <a:gd name="connsiteX29" fmla="*/ 33337 w 533352"/>
              <a:gd name="connsiteY29" fmla="*/ 75674 h 527051"/>
              <a:gd name="connsiteX30" fmla="*/ 33337 w 533352"/>
              <a:gd name="connsiteY30" fmla="*/ 426279 h 527051"/>
              <a:gd name="connsiteX31" fmla="*/ 100870 w 533352"/>
              <a:gd name="connsiteY31" fmla="*/ 493810 h 527051"/>
              <a:gd name="connsiteX32" fmla="*/ 338757 w 533352"/>
              <a:gd name="connsiteY32" fmla="*/ 493810 h 527051"/>
              <a:gd name="connsiteX33" fmla="*/ 338757 w 533352"/>
              <a:gd name="connsiteY33" fmla="*/ 493857 h 527051"/>
              <a:gd name="connsiteX34" fmla="*/ 347520 w 533352"/>
              <a:gd name="connsiteY34" fmla="*/ 493857 h 527051"/>
              <a:gd name="connsiteX35" fmla="*/ 411956 w 533352"/>
              <a:gd name="connsiteY35" fmla="*/ 429470 h 527051"/>
              <a:gd name="connsiteX36" fmla="*/ 411956 w 533352"/>
              <a:gd name="connsiteY36" fmla="*/ 75674 h 527051"/>
              <a:gd name="connsiteX37" fmla="*/ 369713 w 533352"/>
              <a:gd name="connsiteY37" fmla="*/ 33384 h 527051"/>
              <a:gd name="connsiteX38" fmla="*/ 75628 w 533352"/>
              <a:gd name="connsiteY38" fmla="*/ 0 h 527051"/>
              <a:gd name="connsiteX39" fmla="*/ 369713 w 533352"/>
              <a:gd name="connsiteY39" fmla="*/ 0 h 527051"/>
              <a:gd name="connsiteX40" fmla="*/ 445294 w 533352"/>
              <a:gd name="connsiteY40" fmla="*/ 75626 h 527051"/>
              <a:gd name="connsiteX41" fmla="*/ 445294 w 533352"/>
              <a:gd name="connsiteY41" fmla="*/ 111820 h 527051"/>
              <a:gd name="connsiteX42" fmla="*/ 481632 w 533352"/>
              <a:gd name="connsiteY42" fmla="*/ 111820 h 527051"/>
              <a:gd name="connsiteX43" fmla="*/ 533352 w 533352"/>
              <a:gd name="connsiteY43" fmla="*/ 163587 h 527051"/>
              <a:gd name="connsiteX44" fmla="*/ 533352 w 533352"/>
              <a:gd name="connsiteY44" fmla="*/ 452282 h 527051"/>
              <a:gd name="connsiteX45" fmla="*/ 458581 w 533352"/>
              <a:gd name="connsiteY45" fmla="*/ 527051 h 527051"/>
              <a:gd name="connsiteX46" fmla="*/ 100774 w 533352"/>
              <a:gd name="connsiteY46" fmla="*/ 527051 h 527051"/>
              <a:gd name="connsiteX47" fmla="*/ 0 w 533352"/>
              <a:gd name="connsiteY47" fmla="*/ 426279 h 527051"/>
              <a:gd name="connsiteX48" fmla="*/ 0 w 533352"/>
              <a:gd name="connsiteY48" fmla="*/ 75626 h 527051"/>
              <a:gd name="connsiteX49" fmla="*/ 75628 w 533352"/>
              <a:gd name="connsiteY49" fmla="*/ 0 h 5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3352" h="527051">
                <a:moveTo>
                  <a:pt x="118248" y="354839"/>
                </a:moveTo>
                <a:lnTo>
                  <a:pt x="327059" y="354839"/>
                </a:lnTo>
                <a:cubicBezTo>
                  <a:pt x="336201" y="354839"/>
                  <a:pt x="343630" y="362267"/>
                  <a:pt x="343630" y="371505"/>
                </a:cubicBezTo>
                <a:cubicBezTo>
                  <a:pt x="343630" y="380743"/>
                  <a:pt x="336201" y="388171"/>
                  <a:pt x="326963" y="388171"/>
                </a:cubicBezTo>
                <a:lnTo>
                  <a:pt x="118248" y="388171"/>
                </a:lnTo>
                <a:cubicBezTo>
                  <a:pt x="109010" y="388171"/>
                  <a:pt x="101581" y="380743"/>
                  <a:pt x="101581" y="371505"/>
                </a:cubicBezTo>
                <a:cubicBezTo>
                  <a:pt x="101581" y="362267"/>
                  <a:pt x="109010" y="354839"/>
                  <a:pt x="118248" y="354839"/>
                </a:cubicBezTo>
                <a:close/>
                <a:moveTo>
                  <a:pt x="118248" y="253841"/>
                </a:moveTo>
                <a:lnTo>
                  <a:pt x="327059" y="253841"/>
                </a:lnTo>
                <a:cubicBezTo>
                  <a:pt x="336201" y="253841"/>
                  <a:pt x="343630" y="261270"/>
                  <a:pt x="343630" y="270508"/>
                </a:cubicBezTo>
                <a:cubicBezTo>
                  <a:pt x="343630" y="279745"/>
                  <a:pt x="336201" y="287174"/>
                  <a:pt x="326963" y="287174"/>
                </a:cubicBezTo>
                <a:lnTo>
                  <a:pt x="118248" y="287174"/>
                </a:lnTo>
                <a:cubicBezTo>
                  <a:pt x="109010" y="287174"/>
                  <a:pt x="101581" y="279745"/>
                  <a:pt x="101581" y="270508"/>
                </a:cubicBezTo>
                <a:cubicBezTo>
                  <a:pt x="101581" y="261270"/>
                  <a:pt x="109010" y="253841"/>
                  <a:pt x="118248" y="253841"/>
                </a:cubicBezTo>
                <a:close/>
                <a:moveTo>
                  <a:pt x="445294" y="145157"/>
                </a:moveTo>
                <a:lnTo>
                  <a:pt x="445294" y="429375"/>
                </a:lnTo>
                <a:cubicBezTo>
                  <a:pt x="445294" y="454092"/>
                  <a:pt x="436055" y="476618"/>
                  <a:pt x="420957" y="493857"/>
                </a:cubicBezTo>
                <a:lnTo>
                  <a:pt x="458581" y="493857"/>
                </a:lnTo>
                <a:cubicBezTo>
                  <a:pt x="481441" y="493857"/>
                  <a:pt x="500063" y="475236"/>
                  <a:pt x="500063" y="452377"/>
                </a:cubicBezTo>
                <a:lnTo>
                  <a:pt x="500063" y="163587"/>
                </a:lnTo>
                <a:cubicBezTo>
                  <a:pt x="500063" y="153396"/>
                  <a:pt x="491776" y="145157"/>
                  <a:pt x="481584" y="145157"/>
                </a:cubicBezTo>
                <a:close/>
                <a:moveTo>
                  <a:pt x="118248" y="139178"/>
                </a:moveTo>
                <a:lnTo>
                  <a:pt x="327059" y="139178"/>
                </a:lnTo>
                <a:cubicBezTo>
                  <a:pt x="336201" y="139178"/>
                  <a:pt x="343630" y="146606"/>
                  <a:pt x="343630" y="155844"/>
                </a:cubicBezTo>
                <a:cubicBezTo>
                  <a:pt x="343630" y="165082"/>
                  <a:pt x="336201" y="172510"/>
                  <a:pt x="326963" y="172510"/>
                </a:cubicBezTo>
                <a:lnTo>
                  <a:pt x="118248" y="172510"/>
                </a:lnTo>
                <a:cubicBezTo>
                  <a:pt x="109010" y="172510"/>
                  <a:pt x="101581" y="165082"/>
                  <a:pt x="101581" y="155844"/>
                </a:cubicBezTo>
                <a:cubicBezTo>
                  <a:pt x="101581" y="146606"/>
                  <a:pt x="109010" y="139178"/>
                  <a:pt x="118248" y="139178"/>
                </a:cubicBezTo>
                <a:close/>
                <a:moveTo>
                  <a:pt x="75628" y="33384"/>
                </a:moveTo>
                <a:cubicBezTo>
                  <a:pt x="52292" y="33384"/>
                  <a:pt x="33337" y="52386"/>
                  <a:pt x="33337" y="75674"/>
                </a:cubicBezTo>
                <a:lnTo>
                  <a:pt x="33337" y="426279"/>
                </a:lnTo>
                <a:cubicBezTo>
                  <a:pt x="33337" y="463521"/>
                  <a:pt x="63627" y="493810"/>
                  <a:pt x="100870" y="493810"/>
                </a:cubicBezTo>
                <a:lnTo>
                  <a:pt x="338757" y="493810"/>
                </a:lnTo>
                <a:lnTo>
                  <a:pt x="338757" y="493857"/>
                </a:lnTo>
                <a:lnTo>
                  <a:pt x="347520" y="493857"/>
                </a:lnTo>
                <a:cubicBezTo>
                  <a:pt x="383096" y="493857"/>
                  <a:pt x="411956" y="464997"/>
                  <a:pt x="411956" y="429470"/>
                </a:cubicBezTo>
                <a:lnTo>
                  <a:pt x="411956" y="75674"/>
                </a:lnTo>
                <a:cubicBezTo>
                  <a:pt x="411956" y="52338"/>
                  <a:pt x="393049" y="33384"/>
                  <a:pt x="369713" y="33384"/>
                </a:cubicBezTo>
                <a:close/>
                <a:moveTo>
                  <a:pt x="75628" y="0"/>
                </a:moveTo>
                <a:lnTo>
                  <a:pt x="369713" y="0"/>
                </a:lnTo>
                <a:cubicBezTo>
                  <a:pt x="411385" y="0"/>
                  <a:pt x="445294" y="33908"/>
                  <a:pt x="445294" y="75626"/>
                </a:cubicBezTo>
                <a:lnTo>
                  <a:pt x="445294" y="111820"/>
                </a:lnTo>
                <a:lnTo>
                  <a:pt x="481632" y="111820"/>
                </a:lnTo>
                <a:cubicBezTo>
                  <a:pt x="510207" y="111820"/>
                  <a:pt x="533400" y="135013"/>
                  <a:pt x="533352" y="163587"/>
                </a:cubicBezTo>
                <a:lnTo>
                  <a:pt x="533352" y="452282"/>
                </a:lnTo>
                <a:cubicBezTo>
                  <a:pt x="533352" y="493524"/>
                  <a:pt x="499824" y="527051"/>
                  <a:pt x="458581" y="527051"/>
                </a:cubicBezTo>
                <a:lnTo>
                  <a:pt x="100774" y="527051"/>
                </a:lnTo>
                <a:cubicBezTo>
                  <a:pt x="45244" y="527051"/>
                  <a:pt x="0" y="481904"/>
                  <a:pt x="0" y="426279"/>
                </a:cubicBezTo>
                <a:lnTo>
                  <a:pt x="0" y="75626"/>
                </a:lnTo>
                <a:cubicBezTo>
                  <a:pt x="0" y="33908"/>
                  <a:pt x="33957" y="0"/>
                  <a:pt x="756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3" name="图片 22" descr="C:\Users\Thinkpad\AppData\Local\Microsoft\Windows\INetCache\Content.Word\图3.png"/>
          <p:cNvPicPr/>
          <p:nvPr/>
        </p:nvPicPr>
        <p:blipFill>
          <a:blip r:embed="rId1" cstate="print">
            <a:extLst>
              <a:ext uri="{28A0092B-C50C-407E-A947-70E740481C1C}">
                <a14:useLocalDpi xmlns:a14="http://schemas.microsoft.com/office/drawing/2010/main" val="0"/>
              </a:ext>
            </a:extLst>
          </a:blip>
          <a:srcRect/>
          <a:stretch>
            <a:fillRect/>
          </a:stretch>
        </p:blipFill>
        <p:spPr>
          <a:xfrm>
            <a:off x="7449820" y="2643505"/>
            <a:ext cx="4351655" cy="1979295"/>
          </a:xfrm>
          <a:prstGeom prst="rect">
            <a:avLst/>
          </a:prstGeom>
          <a:noFill/>
          <a:ln>
            <a:noFill/>
          </a:ln>
        </p:spPr>
      </p:pic>
      <p:sp>
        <p:nvSpPr>
          <p:cNvPr id="2" name="任意多边形 49"/>
          <p:cNvSpPr/>
          <p:nvPr/>
        </p:nvSpPr>
        <p:spPr>
          <a:xfrm>
            <a:off x="988722" y="5309536"/>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chemeClr val="accent1"/>
          </a:solidFill>
          <a:ln w="9525"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4F4D50"/>
              </a:solidFill>
              <a:effectLst/>
              <a:uLnTx/>
              <a:uFillTx/>
              <a:latin typeface="HarmonyOS Sans SC Medium" panose="00000600000000000000" charset="-122"/>
              <a:ea typeface="HarmonyOS Sans SC Medium" panose="00000600000000000000" charset="-122"/>
              <a:cs typeface="HarmonyOS Sans SC Medium" panose="00000600000000000000" charset="-122"/>
              <a:sym typeface="HarmonyOS Sans SC Medium" panose="00000600000000000000" charset="-122"/>
            </a:endParaRPr>
          </a:p>
        </p:txBody>
      </p:sp>
      <p:sp>
        <p:nvSpPr>
          <p:cNvPr id="3" name="Oval 48"/>
          <p:cNvSpPr/>
          <p:nvPr/>
        </p:nvSpPr>
        <p:spPr>
          <a:xfrm>
            <a:off x="1226918" y="5587316"/>
            <a:ext cx="312483" cy="308791"/>
          </a:xfrm>
          <a:custGeom>
            <a:avLst/>
            <a:gdLst>
              <a:gd name="connsiteX0" fmla="*/ 118248 w 533352"/>
              <a:gd name="connsiteY0" fmla="*/ 354839 h 527051"/>
              <a:gd name="connsiteX1" fmla="*/ 327059 w 533352"/>
              <a:gd name="connsiteY1" fmla="*/ 354839 h 527051"/>
              <a:gd name="connsiteX2" fmla="*/ 343630 w 533352"/>
              <a:gd name="connsiteY2" fmla="*/ 371505 h 527051"/>
              <a:gd name="connsiteX3" fmla="*/ 326963 w 533352"/>
              <a:gd name="connsiteY3" fmla="*/ 388171 h 527051"/>
              <a:gd name="connsiteX4" fmla="*/ 118248 w 533352"/>
              <a:gd name="connsiteY4" fmla="*/ 388171 h 527051"/>
              <a:gd name="connsiteX5" fmla="*/ 101581 w 533352"/>
              <a:gd name="connsiteY5" fmla="*/ 371505 h 527051"/>
              <a:gd name="connsiteX6" fmla="*/ 118248 w 533352"/>
              <a:gd name="connsiteY6" fmla="*/ 354839 h 527051"/>
              <a:gd name="connsiteX7" fmla="*/ 118248 w 533352"/>
              <a:gd name="connsiteY7" fmla="*/ 253841 h 527051"/>
              <a:gd name="connsiteX8" fmla="*/ 327059 w 533352"/>
              <a:gd name="connsiteY8" fmla="*/ 253841 h 527051"/>
              <a:gd name="connsiteX9" fmla="*/ 343630 w 533352"/>
              <a:gd name="connsiteY9" fmla="*/ 270508 h 527051"/>
              <a:gd name="connsiteX10" fmla="*/ 326963 w 533352"/>
              <a:gd name="connsiteY10" fmla="*/ 287174 h 527051"/>
              <a:gd name="connsiteX11" fmla="*/ 118248 w 533352"/>
              <a:gd name="connsiteY11" fmla="*/ 287174 h 527051"/>
              <a:gd name="connsiteX12" fmla="*/ 101581 w 533352"/>
              <a:gd name="connsiteY12" fmla="*/ 270508 h 527051"/>
              <a:gd name="connsiteX13" fmla="*/ 118248 w 533352"/>
              <a:gd name="connsiteY13" fmla="*/ 253841 h 527051"/>
              <a:gd name="connsiteX14" fmla="*/ 445294 w 533352"/>
              <a:gd name="connsiteY14" fmla="*/ 145157 h 527051"/>
              <a:gd name="connsiteX15" fmla="*/ 445294 w 533352"/>
              <a:gd name="connsiteY15" fmla="*/ 429375 h 527051"/>
              <a:gd name="connsiteX16" fmla="*/ 420957 w 533352"/>
              <a:gd name="connsiteY16" fmla="*/ 493857 h 527051"/>
              <a:gd name="connsiteX17" fmla="*/ 458581 w 533352"/>
              <a:gd name="connsiteY17" fmla="*/ 493857 h 527051"/>
              <a:gd name="connsiteX18" fmla="*/ 500063 w 533352"/>
              <a:gd name="connsiteY18" fmla="*/ 452377 h 527051"/>
              <a:gd name="connsiteX19" fmla="*/ 500063 w 533352"/>
              <a:gd name="connsiteY19" fmla="*/ 163587 h 527051"/>
              <a:gd name="connsiteX20" fmla="*/ 481584 w 533352"/>
              <a:gd name="connsiteY20" fmla="*/ 145157 h 527051"/>
              <a:gd name="connsiteX21" fmla="*/ 118248 w 533352"/>
              <a:gd name="connsiteY21" fmla="*/ 139178 h 527051"/>
              <a:gd name="connsiteX22" fmla="*/ 327059 w 533352"/>
              <a:gd name="connsiteY22" fmla="*/ 139178 h 527051"/>
              <a:gd name="connsiteX23" fmla="*/ 343630 w 533352"/>
              <a:gd name="connsiteY23" fmla="*/ 155844 h 527051"/>
              <a:gd name="connsiteX24" fmla="*/ 326963 w 533352"/>
              <a:gd name="connsiteY24" fmla="*/ 172510 h 527051"/>
              <a:gd name="connsiteX25" fmla="*/ 118248 w 533352"/>
              <a:gd name="connsiteY25" fmla="*/ 172510 h 527051"/>
              <a:gd name="connsiteX26" fmla="*/ 101581 w 533352"/>
              <a:gd name="connsiteY26" fmla="*/ 155844 h 527051"/>
              <a:gd name="connsiteX27" fmla="*/ 118248 w 533352"/>
              <a:gd name="connsiteY27" fmla="*/ 139178 h 527051"/>
              <a:gd name="connsiteX28" fmla="*/ 75628 w 533352"/>
              <a:gd name="connsiteY28" fmla="*/ 33384 h 527051"/>
              <a:gd name="connsiteX29" fmla="*/ 33337 w 533352"/>
              <a:gd name="connsiteY29" fmla="*/ 75674 h 527051"/>
              <a:gd name="connsiteX30" fmla="*/ 33337 w 533352"/>
              <a:gd name="connsiteY30" fmla="*/ 426279 h 527051"/>
              <a:gd name="connsiteX31" fmla="*/ 100870 w 533352"/>
              <a:gd name="connsiteY31" fmla="*/ 493810 h 527051"/>
              <a:gd name="connsiteX32" fmla="*/ 338757 w 533352"/>
              <a:gd name="connsiteY32" fmla="*/ 493810 h 527051"/>
              <a:gd name="connsiteX33" fmla="*/ 338757 w 533352"/>
              <a:gd name="connsiteY33" fmla="*/ 493857 h 527051"/>
              <a:gd name="connsiteX34" fmla="*/ 347520 w 533352"/>
              <a:gd name="connsiteY34" fmla="*/ 493857 h 527051"/>
              <a:gd name="connsiteX35" fmla="*/ 411956 w 533352"/>
              <a:gd name="connsiteY35" fmla="*/ 429470 h 527051"/>
              <a:gd name="connsiteX36" fmla="*/ 411956 w 533352"/>
              <a:gd name="connsiteY36" fmla="*/ 75674 h 527051"/>
              <a:gd name="connsiteX37" fmla="*/ 369713 w 533352"/>
              <a:gd name="connsiteY37" fmla="*/ 33384 h 527051"/>
              <a:gd name="connsiteX38" fmla="*/ 75628 w 533352"/>
              <a:gd name="connsiteY38" fmla="*/ 0 h 527051"/>
              <a:gd name="connsiteX39" fmla="*/ 369713 w 533352"/>
              <a:gd name="connsiteY39" fmla="*/ 0 h 527051"/>
              <a:gd name="connsiteX40" fmla="*/ 445294 w 533352"/>
              <a:gd name="connsiteY40" fmla="*/ 75626 h 527051"/>
              <a:gd name="connsiteX41" fmla="*/ 445294 w 533352"/>
              <a:gd name="connsiteY41" fmla="*/ 111820 h 527051"/>
              <a:gd name="connsiteX42" fmla="*/ 481632 w 533352"/>
              <a:gd name="connsiteY42" fmla="*/ 111820 h 527051"/>
              <a:gd name="connsiteX43" fmla="*/ 533352 w 533352"/>
              <a:gd name="connsiteY43" fmla="*/ 163587 h 527051"/>
              <a:gd name="connsiteX44" fmla="*/ 533352 w 533352"/>
              <a:gd name="connsiteY44" fmla="*/ 452282 h 527051"/>
              <a:gd name="connsiteX45" fmla="*/ 458581 w 533352"/>
              <a:gd name="connsiteY45" fmla="*/ 527051 h 527051"/>
              <a:gd name="connsiteX46" fmla="*/ 100774 w 533352"/>
              <a:gd name="connsiteY46" fmla="*/ 527051 h 527051"/>
              <a:gd name="connsiteX47" fmla="*/ 0 w 533352"/>
              <a:gd name="connsiteY47" fmla="*/ 426279 h 527051"/>
              <a:gd name="connsiteX48" fmla="*/ 0 w 533352"/>
              <a:gd name="connsiteY48" fmla="*/ 75626 h 527051"/>
              <a:gd name="connsiteX49" fmla="*/ 75628 w 533352"/>
              <a:gd name="connsiteY49" fmla="*/ 0 h 5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3352" h="527051">
                <a:moveTo>
                  <a:pt x="118248" y="354839"/>
                </a:moveTo>
                <a:lnTo>
                  <a:pt x="327059" y="354839"/>
                </a:lnTo>
                <a:cubicBezTo>
                  <a:pt x="336201" y="354839"/>
                  <a:pt x="343630" y="362267"/>
                  <a:pt x="343630" y="371505"/>
                </a:cubicBezTo>
                <a:cubicBezTo>
                  <a:pt x="343630" y="380743"/>
                  <a:pt x="336201" y="388171"/>
                  <a:pt x="326963" y="388171"/>
                </a:cubicBezTo>
                <a:lnTo>
                  <a:pt x="118248" y="388171"/>
                </a:lnTo>
                <a:cubicBezTo>
                  <a:pt x="109010" y="388171"/>
                  <a:pt x="101581" y="380743"/>
                  <a:pt x="101581" y="371505"/>
                </a:cubicBezTo>
                <a:cubicBezTo>
                  <a:pt x="101581" y="362267"/>
                  <a:pt x="109010" y="354839"/>
                  <a:pt x="118248" y="354839"/>
                </a:cubicBezTo>
                <a:close/>
                <a:moveTo>
                  <a:pt x="118248" y="253841"/>
                </a:moveTo>
                <a:lnTo>
                  <a:pt x="327059" y="253841"/>
                </a:lnTo>
                <a:cubicBezTo>
                  <a:pt x="336201" y="253841"/>
                  <a:pt x="343630" y="261270"/>
                  <a:pt x="343630" y="270508"/>
                </a:cubicBezTo>
                <a:cubicBezTo>
                  <a:pt x="343630" y="279745"/>
                  <a:pt x="336201" y="287174"/>
                  <a:pt x="326963" y="287174"/>
                </a:cubicBezTo>
                <a:lnTo>
                  <a:pt x="118248" y="287174"/>
                </a:lnTo>
                <a:cubicBezTo>
                  <a:pt x="109010" y="287174"/>
                  <a:pt x="101581" y="279745"/>
                  <a:pt x="101581" y="270508"/>
                </a:cubicBezTo>
                <a:cubicBezTo>
                  <a:pt x="101581" y="261270"/>
                  <a:pt x="109010" y="253841"/>
                  <a:pt x="118248" y="253841"/>
                </a:cubicBezTo>
                <a:close/>
                <a:moveTo>
                  <a:pt x="445294" y="145157"/>
                </a:moveTo>
                <a:lnTo>
                  <a:pt x="445294" y="429375"/>
                </a:lnTo>
                <a:cubicBezTo>
                  <a:pt x="445294" y="454092"/>
                  <a:pt x="436055" y="476618"/>
                  <a:pt x="420957" y="493857"/>
                </a:cubicBezTo>
                <a:lnTo>
                  <a:pt x="458581" y="493857"/>
                </a:lnTo>
                <a:cubicBezTo>
                  <a:pt x="481441" y="493857"/>
                  <a:pt x="500063" y="475236"/>
                  <a:pt x="500063" y="452377"/>
                </a:cubicBezTo>
                <a:lnTo>
                  <a:pt x="500063" y="163587"/>
                </a:lnTo>
                <a:cubicBezTo>
                  <a:pt x="500063" y="153396"/>
                  <a:pt x="491776" y="145157"/>
                  <a:pt x="481584" y="145157"/>
                </a:cubicBezTo>
                <a:close/>
                <a:moveTo>
                  <a:pt x="118248" y="139178"/>
                </a:moveTo>
                <a:lnTo>
                  <a:pt x="327059" y="139178"/>
                </a:lnTo>
                <a:cubicBezTo>
                  <a:pt x="336201" y="139178"/>
                  <a:pt x="343630" y="146606"/>
                  <a:pt x="343630" y="155844"/>
                </a:cubicBezTo>
                <a:cubicBezTo>
                  <a:pt x="343630" y="165082"/>
                  <a:pt x="336201" y="172510"/>
                  <a:pt x="326963" y="172510"/>
                </a:cubicBezTo>
                <a:lnTo>
                  <a:pt x="118248" y="172510"/>
                </a:lnTo>
                <a:cubicBezTo>
                  <a:pt x="109010" y="172510"/>
                  <a:pt x="101581" y="165082"/>
                  <a:pt x="101581" y="155844"/>
                </a:cubicBezTo>
                <a:cubicBezTo>
                  <a:pt x="101581" y="146606"/>
                  <a:pt x="109010" y="139178"/>
                  <a:pt x="118248" y="139178"/>
                </a:cubicBezTo>
                <a:close/>
                <a:moveTo>
                  <a:pt x="75628" y="33384"/>
                </a:moveTo>
                <a:cubicBezTo>
                  <a:pt x="52292" y="33384"/>
                  <a:pt x="33337" y="52386"/>
                  <a:pt x="33337" y="75674"/>
                </a:cubicBezTo>
                <a:lnTo>
                  <a:pt x="33337" y="426279"/>
                </a:lnTo>
                <a:cubicBezTo>
                  <a:pt x="33337" y="463521"/>
                  <a:pt x="63627" y="493810"/>
                  <a:pt x="100870" y="493810"/>
                </a:cubicBezTo>
                <a:lnTo>
                  <a:pt x="338757" y="493810"/>
                </a:lnTo>
                <a:lnTo>
                  <a:pt x="338757" y="493857"/>
                </a:lnTo>
                <a:lnTo>
                  <a:pt x="347520" y="493857"/>
                </a:lnTo>
                <a:cubicBezTo>
                  <a:pt x="383096" y="493857"/>
                  <a:pt x="411956" y="464997"/>
                  <a:pt x="411956" y="429470"/>
                </a:cubicBezTo>
                <a:lnTo>
                  <a:pt x="411956" y="75674"/>
                </a:lnTo>
                <a:cubicBezTo>
                  <a:pt x="411956" y="52338"/>
                  <a:pt x="393049" y="33384"/>
                  <a:pt x="369713" y="33384"/>
                </a:cubicBezTo>
                <a:close/>
                <a:moveTo>
                  <a:pt x="75628" y="0"/>
                </a:moveTo>
                <a:lnTo>
                  <a:pt x="369713" y="0"/>
                </a:lnTo>
                <a:cubicBezTo>
                  <a:pt x="411385" y="0"/>
                  <a:pt x="445294" y="33908"/>
                  <a:pt x="445294" y="75626"/>
                </a:cubicBezTo>
                <a:lnTo>
                  <a:pt x="445294" y="111820"/>
                </a:lnTo>
                <a:lnTo>
                  <a:pt x="481632" y="111820"/>
                </a:lnTo>
                <a:cubicBezTo>
                  <a:pt x="510207" y="111820"/>
                  <a:pt x="533400" y="135013"/>
                  <a:pt x="533352" y="163587"/>
                </a:cubicBezTo>
                <a:lnTo>
                  <a:pt x="533352" y="452282"/>
                </a:lnTo>
                <a:cubicBezTo>
                  <a:pt x="533352" y="493524"/>
                  <a:pt x="499824" y="527051"/>
                  <a:pt x="458581" y="527051"/>
                </a:cubicBezTo>
                <a:lnTo>
                  <a:pt x="100774" y="527051"/>
                </a:lnTo>
                <a:cubicBezTo>
                  <a:pt x="45244" y="527051"/>
                  <a:pt x="0" y="481904"/>
                  <a:pt x="0" y="426279"/>
                </a:cubicBezTo>
                <a:lnTo>
                  <a:pt x="0" y="75626"/>
                </a:lnTo>
                <a:cubicBezTo>
                  <a:pt x="0" y="33908"/>
                  <a:pt x="33957" y="0"/>
                  <a:pt x="756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文本框 3"/>
          <p:cNvSpPr txBox="1"/>
          <p:nvPr/>
        </p:nvSpPr>
        <p:spPr>
          <a:xfrm>
            <a:off x="2076450" y="5309235"/>
            <a:ext cx="807085" cy="398780"/>
          </a:xfrm>
          <a:prstGeom prst="rect">
            <a:avLst/>
          </a:prstGeom>
          <a:noFill/>
        </p:spPr>
        <p:txBody>
          <a:bodyPr wrap="square" rtlCol="0" anchor="t">
            <a:spAutoFit/>
          </a:bodyPr>
          <a:p>
            <a:pPr lvl="0">
              <a:defRPr/>
            </a:pPr>
            <a:r>
              <a:rPr lang="zh-CN" altLang="en-US" sz="2000" dirty="0">
                <a:solidFill>
                  <a:schemeClr val="accent1"/>
                </a:solidFill>
                <a:latin typeface="+mj-ea"/>
                <a:ea typeface="+mj-ea"/>
                <a:cs typeface="HarmonyOS Sans SC Medium" panose="00000600000000000000" charset="-122"/>
                <a:sym typeface="HarmonyOS Sans SC Medium" panose="00000600000000000000" charset="-122"/>
              </a:rPr>
              <a:t>解密</a:t>
            </a:r>
            <a:endParaRPr lang="zh-CN" altLang="en-US" sz="2000" dirty="0">
              <a:solidFill>
                <a:schemeClr val="accent1"/>
              </a:solidFill>
              <a:latin typeface="+mj-ea"/>
              <a:ea typeface="+mj-ea"/>
              <a:cs typeface="HarmonyOS Sans SC Medium" panose="00000600000000000000" charset="-122"/>
              <a:sym typeface="HarmonyOS Sans SC Medium" panose="00000600000000000000" charset="-122"/>
            </a:endParaRPr>
          </a:p>
        </p:txBody>
      </p:sp>
      <p:sp>
        <p:nvSpPr>
          <p:cNvPr id="5" name="文本框 4"/>
          <p:cNvSpPr txBox="1"/>
          <p:nvPr/>
        </p:nvSpPr>
        <p:spPr>
          <a:xfrm>
            <a:off x="2076450" y="5587365"/>
            <a:ext cx="6096000" cy="506730"/>
          </a:xfrm>
          <a:prstGeom prst="rect">
            <a:avLst/>
          </a:prstGeom>
          <a:noFill/>
        </p:spPr>
        <p:txBody>
          <a:bodyPr wrap="square" rtlCol="0" anchor="t">
            <a:spAutoFit/>
          </a:bodyPr>
          <a:p>
            <a:pPr lvl="0" algn="l" defTabSz="457200">
              <a:lnSpc>
                <a:spcPct val="150000"/>
              </a:lnSpc>
              <a:defRPr/>
            </a:pPr>
            <a:r>
              <a:rPr lang="zh-CN" altLang="en-US" dirty="0">
                <a:solidFill>
                  <a:schemeClr val="tx1">
                    <a:lumMod val="65000"/>
                    <a:lumOff val="35000"/>
                  </a:schemeClr>
                </a:solidFill>
                <a:cs typeface="+mn-ea"/>
                <a:sym typeface="HarmonyOS Sans SC Medium" panose="00000600000000000000" charset="-122"/>
              </a:rPr>
              <a:t>利用公钥</a:t>
            </a:r>
            <a:r>
              <a:rPr lang="en-US" altLang="zh-CN" dirty="0">
                <a:solidFill>
                  <a:schemeClr val="tx1">
                    <a:lumMod val="65000"/>
                    <a:lumOff val="35000"/>
                  </a:schemeClr>
                </a:solidFill>
                <a:cs typeface="+mn-ea"/>
                <a:sym typeface="HarmonyOS Sans SC Medium" panose="00000600000000000000" charset="-122"/>
              </a:rPr>
              <a:t>PK</a:t>
            </a:r>
            <a:r>
              <a:rPr lang="zh-CN" altLang="en-US" dirty="0">
                <a:solidFill>
                  <a:schemeClr val="tx1">
                    <a:lumMod val="65000"/>
                    <a:lumOff val="35000"/>
                  </a:schemeClr>
                </a:solidFill>
                <a:cs typeface="+mn-ea"/>
                <a:sym typeface="HarmonyOS Sans SC Medium" panose="00000600000000000000" charset="-122"/>
              </a:rPr>
              <a:t>和自身密钥</a:t>
            </a:r>
            <a:r>
              <a:rPr lang="en-US" altLang="zh-CN" dirty="0">
                <a:solidFill>
                  <a:schemeClr val="tx1">
                    <a:lumMod val="65000"/>
                    <a:lumOff val="35000"/>
                  </a:schemeClr>
                </a:solidFill>
                <a:cs typeface="+mn-ea"/>
                <a:sym typeface="HarmonyOS Sans SC Medium" panose="00000600000000000000" charset="-122"/>
              </a:rPr>
              <a:t>SK</a:t>
            </a:r>
            <a:r>
              <a:rPr lang="zh-CN" altLang="en-US" dirty="0">
                <a:solidFill>
                  <a:schemeClr val="tx1">
                    <a:lumMod val="65000"/>
                    <a:lumOff val="35000"/>
                  </a:schemeClr>
                </a:solidFill>
                <a:cs typeface="+mn-ea"/>
                <a:sym typeface="HarmonyOS Sans SC Medium" panose="00000600000000000000" charset="-122"/>
              </a:rPr>
              <a:t>访问控制树，解密密文</a:t>
            </a:r>
            <a:r>
              <a:rPr lang="zh-CN" altLang="en-US" dirty="0">
                <a:solidFill>
                  <a:schemeClr val="tx1">
                    <a:lumMod val="65000"/>
                    <a:lumOff val="35000"/>
                  </a:schemeClr>
                </a:solidFill>
                <a:cs typeface="+mn-ea"/>
                <a:sym typeface="HarmonyOS Sans SC Medium" panose="00000600000000000000" charset="-122"/>
              </a:rPr>
              <a:t>得到明文</a:t>
            </a:r>
            <a:endParaRPr lang="zh-CN" altLang="en-US" dirty="0">
              <a:solidFill>
                <a:schemeClr val="tx1">
                  <a:lumMod val="65000"/>
                  <a:lumOff val="35000"/>
                </a:schemeClr>
              </a:solidFill>
              <a:cs typeface="+mn-ea"/>
              <a:sym typeface="HarmonyOS Sans SC Medium" panose="00000600000000000000" charset="-122"/>
            </a:endParaRPr>
          </a:p>
        </p:txBody>
      </p:sp>
    </p:spTree>
    <p:custDataLst>
      <p:tags r:id="rId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81759" y="515875"/>
            <a:ext cx="5322241" cy="553998"/>
          </a:xfrm>
          <a:prstGeom prst="rect">
            <a:avLst/>
          </a:prstGeom>
          <a:noFill/>
        </p:spPr>
        <p:txBody>
          <a:bodyPr wrap="square" lIns="0" tIns="0" rIns="0" bIns="0" rtlCol="0" anchor="ctr" anchorCtr="0">
            <a:spAutoFit/>
          </a:bodyPr>
          <a:lstStyle/>
          <a:p>
            <a:pPr lvl="0">
              <a:defRPr/>
            </a:pPr>
            <a:r>
              <a:rPr lang="zh-CN" altLang="en-US" sz="360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技术实施方案</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33" name="Oval 4"/>
          <p:cNvSpPr/>
          <p:nvPr/>
        </p:nvSpPr>
        <p:spPr>
          <a:xfrm>
            <a:off x="1281759" y="1688738"/>
            <a:ext cx="561264" cy="56126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ct val="0"/>
              </a:spcBef>
              <a:buSzPct val="25000"/>
              <a:defRPr/>
            </a:pPr>
            <a:r>
              <a:rPr lang="en-US" sz="1200" dirty="0">
                <a:solidFill>
                  <a:schemeClr val="bg1"/>
                </a:solidFill>
                <a:latin typeface="+mj-ea"/>
                <a:ea typeface="+mj-ea"/>
                <a:cs typeface="+mn-ea"/>
                <a:sym typeface="+mn-lt"/>
              </a:rPr>
              <a:t>01</a:t>
            </a:r>
            <a:endParaRPr lang="id-ID" sz="1200" dirty="0">
              <a:solidFill>
                <a:schemeClr val="bg1"/>
              </a:solidFill>
              <a:latin typeface="+mj-ea"/>
              <a:ea typeface="+mj-ea"/>
              <a:cs typeface="+mn-ea"/>
              <a:sym typeface="+mn-lt"/>
            </a:endParaRPr>
          </a:p>
        </p:txBody>
      </p:sp>
      <p:sp>
        <p:nvSpPr>
          <p:cNvPr id="34" name="文本框 33"/>
          <p:cNvSpPr txBox="1"/>
          <p:nvPr/>
        </p:nvSpPr>
        <p:spPr>
          <a:xfrm>
            <a:off x="2032635" y="2040890"/>
            <a:ext cx="5371465" cy="956945"/>
          </a:xfrm>
          <a:prstGeom prst="rect">
            <a:avLst/>
          </a:prstGeom>
          <a:noFill/>
        </p:spPr>
        <p:txBody>
          <a:bodyPr wrap="square" rtlCol="0">
            <a:noAutofit/>
          </a:bodyPr>
          <a:lstStyle/>
          <a:p>
            <a:pPr lvl="0">
              <a:lnSpc>
                <a:spcPct val="150000"/>
              </a:lnSpc>
              <a:defRPr/>
            </a:pPr>
            <a:r>
              <a:rPr lang="zh-CN" altLang="en-US" dirty="0">
                <a:solidFill>
                  <a:schemeClr val="tx1">
                    <a:lumMod val="65000"/>
                    <a:lumOff val="35000"/>
                  </a:schemeClr>
                </a:solidFill>
                <a:cs typeface="+mn-ea"/>
                <a:sym typeface="+mn-lt"/>
              </a:rPr>
              <a:t>核心层负责许可区块链的底层运行，为数据共享服务提供核心支撑。各功能由许可区块链</a:t>
            </a:r>
            <a:r>
              <a:rPr lang="zh-CN" altLang="en-US" dirty="0" smtClean="0">
                <a:solidFill>
                  <a:schemeClr val="tx1">
                    <a:lumMod val="65000"/>
                    <a:lumOff val="35000"/>
                  </a:schemeClr>
                </a:solidFill>
                <a:cs typeface="+mn-ea"/>
                <a:sym typeface="+mn-lt"/>
              </a:rPr>
              <a:t>提供</a:t>
            </a:r>
            <a:endParaRPr lang="zh-CN" altLang="en-US" dirty="0" smtClean="0">
              <a:solidFill>
                <a:schemeClr val="tx1">
                  <a:lumMod val="65000"/>
                  <a:lumOff val="35000"/>
                </a:schemeClr>
              </a:solidFill>
              <a:cs typeface="+mn-ea"/>
              <a:sym typeface="+mn-lt"/>
            </a:endParaRPr>
          </a:p>
        </p:txBody>
      </p:sp>
      <p:sp>
        <p:nvSpPr>
          <p:cNvPr id="2" name="矩形 1"/>
          <p:cNvSpPr/>
          <p:nvPr/>
        </p:nvSpPr>
        <p:spPr>
          <a:xfrm>
            <a:off x="2032000" y="1778635"/>
            <a:ext cx="1255395" cy="398780"/>
          </a:xfrm>
          <a:prstGeom prst="rect">
            <a:avLst/>
          </a:prstGeom>
        </p:spPr>
        <p:txBody>
          <a:bodyPr wrap="square">
            <a:spAutoFit/>
          </a:bodyPr>
          <a:lstStyle/>
          <a:p>
            <a:r>
              <a:rPr lang="zh-CN" altLang="en-US" sz="2000" b="1" dirty="0" smtClean="0">
                <a:solidFill>
                  <a:schemeClr val="accent1"/>
                </a:solidFill>
                <a:latin typeface="+mj-ea"/>
                <a:ea typeface="+mj-ea"/>
                <a:cs typeface="HarmonyOS Sans SC Medium" panose="00000600000000000000" charset="-122"/>
                <a:sym typeface="+mn-lt"/>
              </a:rPr>
              <a:t>核心层</a:t>
            </a:r>
            <a:endParaRPr lang="zh-CN" altLang="en-US" sz="2000" b="1" dirty="0">
              <a:latin typeface="+mj-ea"/>
              <a:ea typeface="+mj-ea"/>
            </a:endParaRPr>
          </a:p>
        </p:txBody>
      </p:sp>
      <p:sp>
        <p:nvSpPr>
          <p:cNvPr id="67" name="Oval 4"/>
          <p:cNvSpPr/>
          <p:nvPr/>
        </p:nvSpPr>
        <p:spPr>
          <a:xfrm>
            <a:off x="1281759" y="2917006"/>
            <a:ext cx="561264" cy="56126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ct val="0"/>
              </a:spcBef>
              <a:buSzPct val="25000"/>
              <a:defRPr/>
            </a:pPr>
            <a:r>
              <a:rPr lang="en-US" sz="1200" dirty="0">
                <a:solidFill>
                  <a:schemeClr val="bg1"/>
                </a:solidFill>
                <a:latin typeface="+mj-ea"/>
                <a:ea typeface="+mj-ea"/>
                <a:cs typeface="+mn-ea"/>
                <a:sym typeface="+mn-lt"/>
              </a:rPr>
              <a:t>02</a:t>
            </a:r>
            <a:endParaRPr lang="id-ID" sz="1200" dirty="0">
              <a:solidFill>
                <a:schemeClr val="bg1"/>
              </a:solidFill>
              <a:latin typeface="+mj-ea"/>
              <a:ea typeface="+mj-ea"/>
              <a:cs typeface="+mn-ea"/>
              <a:sym typeface="+mn-lt"/>
            </a:endParaRPr>
          </a:p>
        </p:txBody>
      </p:sp>
      <p:sp>
        <p:nvSpPr>
          <p:cNvPr id="68" name="文本框 67"/>
          <p:cNvSpPr txBox="1"/>
          <p:nvPr/>
        </p:nvSpPr>
        <p:spPr>
          <a:xfrm>
            <a:off x="2032000" y="3293110"/>
            <a:ext cx="5309235" cy="1337945"/>
          </a:xfrm>
          <a:prstGeom prst="rect">
            <a:avLst/>
          </a:prstGeom>
          <a:noFill/>
        </p:spPr>
        <p:txBody>
          <a:bodyPr wrap="square" rtlCol="0">
            <a:spAutoFit/>
          </a:bodyPr>
          <a:lstStyle/>
          <a:p>
            <a:pPr lvl="0">
              <a:lnSpc>
                <a:spcPct val="150000"/>
              </a:lnSpc>
              <a:defRPr/>
            </a:pPr>
            <a:r>
              <a:rPr lang="zh-CN" altLang="en-US" dirty="0">
                <a:solidFill>
                  <a:schemeClr val="tx1">
                    <a:lumMod val="65000"/>
                    <a:lumOff val="35000"/>
                  </a:schemeClr>
                </a:solidFill>
                <a:cs typeface="+mn-ea"/>
                <a:sym typeface="+mn-lt"/>
              </a:rPr>
              <a:t>服务层负责实现数据共享平台的各</a:t>
            </a:r>
            <a:r>
              <a:rPr lang="zh-CN" altLang="en-US" dirty="0">
                <a:solidFill>
                  <a:schemeClr val="tx1">
                    <a:lumMod val="65000"/>
                    <a:lumOff val="35000"/>
                  </a:schemeClr>
                </a:solidFill>
                <a:cs typeface="+mn-ea"/>
                <a:sym typeface="+mn-lt"/>
              </a:rPr>
              <a:t>种服务，包括区块链模块和加密模块。区块链模块基于核心层开发的，包括组织管理模块和链码模块</a:t>
            </a:r>
            <a:endParaRPr lang="zh-CN" altLang="en-US" dirty="0">
              <a:solidFill>
                <a:schemeClr val="tx1">
                  <a:lumMod val="65000"/>
                  <a:lumOff val="35000"/>
                </a:schemeClr>
              </a:solidFill>
              <a:cs typeface="+mn-ea"/>
              <a:sym typeface="+mn-lt"/>
            </a:endParaRPr>
          </a:p>
        </p:txBody>
      </p:sp>
      <p:sp>
        <p:nvSpPr>
          <p:cNvPr id="69" name="矩形 68"/>
          <p:cNvSpPr/>
          <p:nvPr/>
        </p:nvSpPr>
        <p:spPr>
          <a:xfrm>
            <a:off x="2031836" y="2997862"/>
            <a:ext cx="2386552" cy="398780"/>
          </a:xfrm>
          <a:prstGeom prst="rect">
            <a:avLst/>
          </a:prstGeom>
        </p:spPr>
        <p:txBody>
          <a:bodyPr wrap="square">
            <a:spAutoFit/>
          </a:bodyPr>
          <a:lstStyle/>
          <a:p>
            <a:r>
              <a:rPr lang="zh-CN" altLang="en-US" sz="2000" b="1" dirty="0" smtClean="0">
                <a:solidFill>
                  <a:schemeClr val="accent1"/>
                </a:solidFill>
                <a:latin typeface="+mj-ea"/>
                <a:ea typeface="+mj-ea"/>
                <a:cs typeface="HarmonyOS Sans SC Medium" panose="00000600000000000000" charset="-122"/>
                <a:sym typeface="+mn-lt"/>
              </a:rPr>
              <a:t>服务层</a:t>
            </a:r>
            <a:endParaRPr lang="zh-CN" altLang="en-US" sz="2000" b="1" dirty="0" smtClean="0">
              <a:solidFill>
                <a:schemeClr val="accent1"/>
              </a:solidFill>
              <a:latin typeface="+mj-ea"/>
              <a:ea typeface="+mj-ea"/>
              <a:cs typeface="HarmonyOS Sans SC Medium" panose="00000600000000000000" charset="-122"/>
              <a:sym typeface="+mn-lt"/>
            </a:endParaRPr>
          </a:p>
        </p:txBody>
      </p:sp>
      <p:sp>
        <p:nvSpPr>
          <p:cNvPr id="71" name="Oval 4"/>
          <p:cNvSpPr/>
          <p:nvPr/>
        </p:nvSpPr>
        <p:spPr>
          <a:xfrm>
            <a:off x="1281759" y="4651076"/>
            <a:ext cx="561264" cy="56126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ct val="0"/>
              </a:spcBef>
              <a:buSzPct val="25000"/>
              <a:defRPr/>
            </a:pPr>
            <a:r>
              <a:rPr lang="en-US" sz="1200" dirty="0">
                <a:solidFill>
                  <a:schemeClr val="bg1"/>
                </a:solidFill>
                <a:latin typeface="+mj-ea"/>
                <a:ea typeface="+mj-ea"/>
                <a:cs typeface="+mn-ea"/>
                <a:sym typeface="+mn-lt"/>
              </a:rPr>
              <a:t>03</a:t>
            </a:r>
            <a:endParaRPr lang="id-ID" sz="1200" dirty="0">
              <a:solidFill>
                <a:schemeClr val="bg1"/>
              </a:solidFill>
              <a:latin typeface="+mj-ea"/>
              <a:ea typeface="+mj-ea"/>
              <a:cs typeface="+mn-ea"/>
              <a:sym typeface="+mn-lt"/>
            </a:endParaRPr>
          </a:p>
        </p:txBody>
      </p:sp>
      <p:sp>
        <p:nvSpPr>
          <p:cNvPr id="72" name="文本框 71"/>
          <p:cNvSpPr txBox="1"/>
          <p:nvPr/>
        </p:nvSpPr>
        <p:spPr>
          <a:xfrm>
            <a:off x="2032635" y="5040630"/>
            <a:ext cx="5372735" cy="922020"/>
          </a:xfrm>
          <a:prstGeom prst="rect">
            <a:avLst/>
          </a:prstGeom>
          <a:noFill/>
        </p:spPr>
        <p:txBody>
          <a:bodyPr wrap="square" rtlCol="0">
            <a:spAutoFit/>
          </a:bodyPr>
          <a:lstStyle/>
          <a:p>
            <a:pPr lvl="0">
              <a:lnSpc>
                <a:spcPct val="150000"/>
              </a:lnSpc>
              <a:defRPr/>
            </a:pPr>
            <a:r>
              <a:rPr lang="zh-CN" altLang="en-US" dirty="0">
                <a:solidFill>
                  <a:schemeClr val="tx1">
                    <a:lumMod val="65000"/>
                    <a:lumOff val="35000"/>
                  </a:schemeClr>
                </a:solidFill>
                <a:cs typeface="+mn-ea"/>
                <a:sym typeface="+mn-lt"/>
              </a:rPr>
              <a:t>应用层封装数据共享平台提供的各服务，使用户可以通过</a:t>
            </a:r>
            <a:r>
              <a:rPr lang="en-US" altLang="zh-CN" dirty="0">
                <a:solidFill>
                  <a:schemeClr val="tx1">
                    <a:lumMod val="65000"/>
                    <a:lumOff val="35000"/>
                  </a:schemeClr>
                </a:solidFill>
                <a:cs typeface="+mn-ea"/>
                <a:sym typeface="+mn-lt"/>
              </a:rPr>
              <a:t>HTTP</a:t>
            </a:r>
            <a:r>
              <a:rPr lang="zh-CN" altLang="en-US" dirty="0">
                <a:solidFill>
                  <a:schemeClr val="tx1">
                    <a:lumMod val="65000"/>
                    <a:lumOff val="35000"/>
                  </a:schemeClr>
                </a:solidFill>
                <a:cs typeface="+mn-ea"/>
                <a:sym typeface="+mn-lt"/>
              </a:rPr>
              <a:t>接口的方式调用所需要的数据共享服务</a:t>
            </a:r>
            <a:endParaRPr lang="zh-CN" altLang="en-US" dirty="0">
              <a:solidFill>
                <a:schemeClr val="tx1">
                  <a:lumMod val="65000"/>
                  <a:lumOff val="35000"/>
                </a:schemeClr>
              </a:solidFill>
              <a:cs typeface="+mn-ea"/>
              <a:sym typeface="+mn-lt"/>
            </a:endParaRPr>
          </a:p>
        </p:txBody>
      </p:sp>
      <p:sp>
        <p:nvSpPr>
          <p:cNvPr id="73" name="矩形 72"/>
          <p:cNvSpPr/>
          <p:nvPr/>
        </p:nvSpPr>
        <p:spPr>
          <a:xfrm>
            <a:off x="2032471" y="4731932"/>
            <a:ext cx="2386552" cy="398780"/>
          </a:xfrm>
          <a:prstGeom prst="rect">
            <a:avLst/>
          </a:prstGeom>
        </p:spPr>
        <p:txBody>
          <a:bodyPr wrap="square">
            <a:spAutoFit/>
          </a:bodyPr>
          <a:lstStyle/>
          <a:p>
            <a:r>
              <a:rPr lang="zh-CN" altLang="en-US" sz="2000" b="1" dirty="0" smtClean="0">
                <a:solidFill>
                  <a:schemeClr val="accent1"/>
                </a:solidFill>
                <a:latin typeface="+mj-ea"/>
                <a:ea typeface="+mj-ea"/>
                <a:cs typeface="HarmonyOS Sans SC Medium" panose="00000600000000000000" charset="-122"/>
                <a:sym typeface="+mn-lt"/>
              </a:rPr>
              <a:t>应用层</a:t>
            </a:r>
            <a:endParaRPr lang="zh-CN" altLang="en-US" sz="2000" b="1" dirty="0">
              <a:latin typeface="+mj-ea"/>
              <a:ea typeface="+mj-ea"/>
            </a:endParaRPr>
          </a:p>
        </p:txBody>
      </p:sp>
      <p:pic>
        <p:nvPicPr>
          <p:cNvPr id="29" name="图片 28" descr="C:\Users\Thinkpad\AppData\Local\Microsoft\Windows\INetCache\Content.Word\图4.png"/>
          <p:cNvPicPr/>
          <p:nvPr/>
        </p:nvPicPr>
        <p:blipFill>
          <a:blip r:embed="rId1" cstate="print">
            <a:extLst>
              <a:ext uri="{28A0092B-C50C-407E-A947-70E740481C1C}">
                <a14:useLocalDpi xmlns:a14="http://schemas.microsoft.com/office/drawing/2010/main" val="0"/>
              </a:ext>
            </a:extLst>
          </a:blip>
          <a:srcRect l="3034" t="2384" r="4324" b="1238"/>
          <a:stretch>
            <a:fillRect/>
          </a:stretch>
        </p:blipFill>
        <p:spPr>
          <a:xfrm>
            <a:off x="7404735" y="2314575"/>
            <a:ext cx="4315460" cy="2669540"/>
          </a:xfrm>
          <a:prstGeom prst="rect">
            <a:avLst/>
          </a:prstGeom>
          <a:noFill/>
          <a:ln>
            <a:noFill/>
          </a:ln>
        </p:spPr>
      </p:pic>
      <p:sp>
        <p:nvSpPr>
          <p:cNvPr id="3" name="文本框 2"/>
          <p:cNvSpPr txBox="1"/>
          <p:nvPr/>
        </p:nvSpPr>
        <p:spPr>
          <a:xfrm>
            <a:off x="8536305" y="5123815"/>
            <a:ext cx="2339975" cy="398780"/>
          </a:xfrm>
          <a:prstGeom prst="rect">
            <a:avLst/>
          </a:prstGeom>
          <a:noFill/>
        </p:spPr>
        <p:txBody>
          <a:bodyPr wrap="square" rtlCol="0">
            <a:spAutoFit/>
          </a:bodyPr>
          <a:lstStyle/>
          <a:p>
            <a:r>
              <a:rPr lang="en-US" altLang="zh-CN" sz="2000" dirty="0">
                <a:solidFill>
                  <a:schemeClr val="accent1"/>
                </a:solidFill>
                <a:latin typeface="+mj-ea"/>
                <a:ea typeface="+mj-ea"/>
                <a:cs typeface="HarmonyOS Sans SC Medium" panose="00000600000000000000" charset="-122"/>
              </a:rPr>
              <a:t>   </a:t>
            </a:r>
            <a:r>
              <a:rPr lang="zh-CN" altLang="en-US" sz="2000" dirty="0">
                <a:solidFill>
                  <a:schemeClr val="accent1"/>
                </a:solidFill>
                <a:latin typeface="+mj-ea"/>
                <a:ea typeface="+mj-ea"/>
                <a:cs typeface="HarmonyOS Sans SC Medium" panose="00000600000000000000" charset="-122"/>
              </a:rPr>
              <a:t>数据共享结构</a:t>
            </a:r>
            <a:endParaRPr lang="zh-CN" altLang="en-US" sz="2000" dirty="0">
              <a:solidFill>
                <a:schemeClr val="accent1"/>
              </a:solidFill>
              <a:latin typeface="+mj-ea"/>
              <a:ea typeface="+mj-ea"/>
              <a:cs typeface="HarmonyOS Sans SC Medium" panose="00000600000000000000" charset="-122"/>
            </a:endParaRPr>
          </a:p>
        </p:txBody>
      </p:sp>
      <p:sp>
        <p:nvSpPr>
          <p:cNvPr id="30" name="文本框 29"/>
          <p:cNvSpPr txBox="1"/>
          <p:nvPr/>
        </p:nvSpPr>
        <p:spPr>
          <a:xfrm>
            <a:off x="1281759" y="1069666"/>
            <a:ext cx="5239264" cy="461665"/>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defTabSz="914400">
              <a:buSzTx/>
            </a:pPr>
            <a:r>
              <a:rPr lang="zh-CN" altLang="en-US" sz="2400" b="0" dirty="0" smtClean="0">
                <a:solidFill>
                  <a:srgbClr val="4D5068"/>
                </a:solidFill>
                <a:latin typeface="荆南缘默体" pitchFamily="2" charset="-122"/>
                <a:ea typeface="荆南缘默体" pitchFamily="2" charset="-122"/>
                <a:cs typeface="HarmonyOS Sans SC Medium" panose="00000600000000000000" charset="-122"/>
                <a:sym typeface="+mn-lt"/>
              </a:rPr>
              <a:t>系统框架</a:t>
            </a:r>
            <a:endParaRPr lang="zh-CN" altLang="en-US" sz="2400" b="0" dirty="0">
              <a:solidFill>
                <a:srgbClr val="4D5068"/>
              </a:solidFill>
              <a:latin typeface="荆南缘默体" pitchFamily="2" charset="-122"/>
              <a:ea typeface="荆南缘默体" pitchFamily="2" charset="-122"/>
              <a:cs typeface="HarmonyOS Sans SC Medium" panose="00000600000000000000" charset="-122"/>
              <a:sym typeface="+mn-lt"/>
            </a:endParaRPr>
          </a:p>
        </p:txBody>
      </p:sp>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81759" y="515875"/>
            <a:ext cx="5322241" cy="553998"/>
          </a:xfrm>
          <a:prstGeom prst="rect">
            <a:avLst/>
          </a:prstGeom>
          <a:noFill/>
        </p:spPr>
        <p:txBody>
          <a:bodyPr wrap="square" lIns="0" tIns="0" rIns="0" bIns="0" rtlCol="0" anchor="ctr" anchorCtr="0">
            <a:spAutoFit/>
          </a:bodyPr>
          <a:lstStyle/>
          <a:p>
            <a:pPr lvl="0">
              <a:defRPr/>
            </a:pPr>
            <a:r>
              <a:rPr lang="zh-CN" altLang="en-US" sz="360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技术实施方案</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30" name="文本框 29"/>
          <p:cNvSpPr txBox="1"/>
          <p:nvPr/>
        </p:nvSpPr>
        <p:spPr>
          <a:xfrm>
            <a:off x="1282065" y="1069975"/>
            <a:ext cx="1491615" cy="460375"/>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defTabSz="914400">
              <a:buSzTx/>
            </a:pPr>
            <a:r>
              <a:rPr lang="zh-CN" altLang="en-US" sz="2400" b="0" dirty="0" smtClean="0">
                <a:solidFill>
                  <a:srgbClr val="4D5068"/>
                </a:solidFill>
                <a:latin typeface="荆南缘默体" pitchFamily="2" charset="-122"/>
                <a:ea typeface="荆南缘默体" pitchFamily="2" charset="-122"/>
                <a:cs typeface="HarmonyOS Sans SC Medium" panose="00000600000000000000" charset="-122"/>
                <a:sym typeface="+mn-lt"/>
              </a:rPr>
              <a:t>共享模式</a:t>
            </a:r>
            <a:endParaRPr lang="zh-CN" altLang="en-US" sz="2400" b="0" dirty="0">
              <a:solidFill>
                <a:srgbClr val="4D5068"/>
              </a:solidFill>
              <a:latin typeface="荆南缘默体" pitchFamily="2" charset="-122"/>
              <a:ea typeface="荆南缘默体" pitchFamily="2" charset="-122"/>
              <a:cs typeface="HarmonyOS Sans SC Medium" panose="00000600000000000000" charset="-122"/>
              <a:sym typeface="+mn-lt"/>
            </a:endParaRPr>
          </a:p>
        </p:txBody>
      </p:sp>
      <p:sp>
        <p:nvSpPr>
          <p:cNvPr id="4" name="文本框 3"/>
          <p:cNvSpPr txBox="1"/>
          <p:nvPr/>
        </p:nvSpPr>
        <p:spPr>
          <a:xfrm>
            <a:off x="1281759" y="1605578"/>
            <a:ext cx="9536058" cy="4707890"/>
          </a:xfrm>
          <a:prstGeom prst="rect">
            <a:avLst/>
          </a:prstGeom>
          <a:noFill/>
        </p:spPr>
        <p:txBody>
          <a:bodyPr wrap="square" rtlCol="0">
            <a:spAutoFit/>
          </a:bodyPr>
          <a:lstStyle/>
          <a:p>
            <a:pPr marL="342900" lvl="0" indent="-342900">
              <a:buFont typeface="+mj-lt"/>
              <a:buAutoNum type="arabicPeriod"/>
            </a:pPr>
            <a:r>
              <a:rPr lang="zh-CN" altLang="zh-CN" sz="2000" b="1" dirty="0">
                <a:solidFill>
                  <a:schemeClr val="accent1"/>
                </a:solidFill>
                <a:latin typeface="+mj-ea"/>
                <a:ea typeface="+mj-ea"/>
                <a:cs typeface="HarmonyOS Sans SC Medium" panose="00000600000000000000" charset="-122"/>
              </a:rPr>
              <a:t>产生数据</a:t>
            </a:r>
            <a:r>
              <a:rPr lang="zh-CN" altLang="zh-CN" sz="2000" dirty="0">
                <a:solidFill>
                  <a:schemeClr val="accent1"/>
                </a:solidFill>
                <a:latin typeface="+mj-ea"/>
                <a:ea typeface="+mj-ea"/>
                <a:cs typeface="HarmonyOS Sans SC Medium" panose="00000600000000000000" charset="-122"/>
              </a:rPr>
              <a:t>：个人参与日常活动中会产生大量金融数据， 如：日常消费、存取款操作、投资行为等。在经过个人同意的前提下，机构将会对这些数据进行采集、清洗和处理</a:t>
            </a:r>
            <a:endParaRPr lang="zh-CN" altLang="zh-CN" sz="2000" dirty="0">
              <a:solidFill>
                <a:schemeClr val="accent1"/>
              </a:solidFill>
              <a:latin typeface="+mj-ea"/>
              <a:ea typeface="+mj-ea"/>
              <a:cs typeface="HarmonyOS Sans SC Medium" panose="00000600000000000000" charset="-122"/>
            </a:endParaRPr>
          </a:p>
          <a:p>
            <a:pPr marL="342900" indent="-342900">
              <a:buFont typeface="+mj-lt"/>
              <a:buAutoNum type="arabicPeriod"/>
            </a:pPr>
            <a:r>
              <a:rPr lang="zh-CN" altLang="zh-CN" sz="2000" b="1" dirty="0">
                <a:solidFill>
                  <a:schemeClr val="accent1"/>
                </a:solidFill>
                <a:latin typeface="+mj-ea"/>
                <a:ea typeface="+mj-ea"/>
                <a:cs typeface="HarmonyOS Sans SC Medium" panose="00000600000000000000" charset="-122"/>
              </a:rPr>
              <a:t>数据存储</a:t>
            </a:r>
            <a:r>
              <a:rPr lang="zh-CN" altLang="zh-CN" sz="2000" dirty="0">
                <a:solidFill>
                  <a:schemeClr val="accent1"/>
                </a:solidFill>
                <a:latin typeface="+mj-ea"/>
                <a:ea typeface="+mj-ea"/>
                <a:cs typeface="HarmonyOS Sans SC Medium" panose="00000600000000000000" charset="-122"/>
              </a:rPr>
              <a:t>：机构根据数据分级标准对数据进行分级，并依据访问控制策略，使用CP-ABE加密方法对数据进行加密并存储</a:t>
            </a:r>
            <a:endParaRPr lang="zh-CN" altLang="zh-CN" sz="2000" dirty="0">
              <a:solidFill>
                <a:schemeClr val="accent1"/>
              </a:solidFill>
              <a:latin typeface="+mj-ea"/>
              <a:ea typeface="+mj-ea"/>
              <a:cs typeface="HarmonyOS Sans SC Medium" panose="00000600000000000000" charset="-122"/>
            </a:endParaRPr>
          </a:p>
          <a:p>
            <a:pPr marL="342900" indent="-342900">
              <a:buFont typeface="+mj-lt"/>
              <a:buAutoNum type="arabicPeriod"/>
            </a:pPr>
            <a:r>
              <a:rPr lang="zh-CN" altLang="zh-CN" sz="2000" b="1" dirty="0">
                <a:solidFill>
                  <a:schemeClr val="accent1"/>
                </a:solidFill>
                <a:latin typeface="+mj-ea"/>
                <a:ea typeface="+mj-ea"/>
                <a:cs typeface="HarmonyOS Sans SC Medium" panose="00000600000000000000" charset="-122"/>
              </a:rPr>
              <a:t>数据注册</a:t>
            </a:r>
            <a:r>
              <a:rPr lang="zh-CN" altLang="zh-CN" sz="2000" dirty="0">
                <a:solidFill>
                  <a:schemeClr val="accent1"/>
                </a:solidFill>
                <a:latin typeface="+mj-ea"/>
                <a:ea typeface="+mj-ea"/>
                <a:cs typeface="HarmonyOS Sans SC Medium" panose="00000600000000000000" charset="-122"/>
              </a:rPr>
              <a:t>：</a:t>
            </a:r>
            <a:r>
              <a:rPr lang="zh-CN" altLang="zh-CN" sz="2000" dirty="0">
                <a:solidFill>
                  <a:schemeClr val="accent1"/>
                </a:solidFill>
                <a:latin typeface="+mj-ea"/>
                <a:ea typeface="+mj-ea"/>
                <a:cs typeface="HarmonyOS Sans SC Medium" panose="00000600000000000000" charset="-122"/>
              </a:rPr>
              <a:t>金融机构将数据信息（包括数据描述、加密密钥、机构信息、相关个人、访问控制策略和数据地址等）上传至数据共享平台，并将数据信息存储至区块链上</a:t>
            </a:r>
            <a:endParaRPr lang="zh-CN" altLang="zh-CN" sz="2000" dirty="0">
              <a:solidFill>
                <a:schemeClr val="accent1"/>
              </a:solidFill>
              <a:latin typeface="+mj-ea"/>
              <a:ea typeface="+mj-ea"/>
              <a:cs typeface="HarmonyOS Sans SC Medium" panose="00000600000000000000" charset="-122"/>
            </a:endParaRPr>
          </a:p>
          <a:p>
            <a:pPr marL="342900" lvl="0" indent="-342900">
              <a:buFont typeface="+mj-lt"/>
              <a:buAutoNum type="arabicPeriod"/>
            </a:pPr>
            <a:r>
              <a:rPr lang="zh-CN" altLang="zh-CN" sz="2000" b="1" dirty="0">
                <a:solidFill>
                  <a:schemeClr val="accent1"/>
                </a:solidFill>
                <a:latin typeface="+mj-ea"/>
                <a:ea typeface="+mj-ea"/>
                <a:cs typeface="HarmonyOS Sans SC Medium" panose="00000600000000000000" charset="-122"/>
              </a:rPr>
              <a:t>密钥申请</a:t>
            </a:r>
            <a:r>
              <a:rPr lang="zh-CN" altLang="zh-CN" sz="2000" dirty="0">
                <a:solidFill>
                  <a:schemeClr val="accent1"/>
                </a:solidFill>
                <a:latin typeface="+mj-ea"/>
                <a:ea typeface="+mj-ea"/>
                <a:cs typeface="HarmonyOS Sans SC Medium" panose="00000600000000000000" charset="-122"/>
              </a:rPr>
              <a:t>：使用者可以根据自身属性向数据共享平台申请密钥，属性授权机构验证其身份后，使用CP-ABE算法的密钥生成方法生成对应密钥，并向使用者发送。</a:t>
            </a:r>
            <a:endParaRPr lang="zh-CN" altLang="zh-CN" sz="2000" dirty="0">
              <a:solidFill>
                <a:schemeClr val="accent1"/>
              </a:solidFill>
              <a:latin typeface="+mj-ea"/>
              <a:ea typeface="+mj-ea"/>
              <a:cs typeface="HarmonyOS Sans SC Medium" panose="00000600000000000000" charset="-122"/>
            </a:endParaRPr>
          </a:p>
          <a:p>
            <a:pPr marL="342900" lvl="0" indent="-342900">
              <a:buFont typeface="+mj-lt"/>
              <a:buAutoNum type="arabicPeriod"/>
            </a:pPr>
            <a:r>
              <a:rPr lang="zh-CN" altLang="zh-CN" sz="2000" b="1" dirty="0">
                <a:solidFill>
                  <a:schemeClr val="accent1"/>
                </a:solidFill>
                <a:latin typeface="+mj-ea"/>
                <a:ea typeface="+mj-ea"/>
                <a:cs typeface="HarmonyOS Sans SC Medium" panose="00000600000000000000" charset="-122"/>
              </a:rPr>
              <a:t>数据请求</a:t>
            </a:r>
            <a:r>
              <a:rPr lang="zh-CN" altLang="zh-CN" sz="2000" dirty="0">
                <a:solidFill>
                  <a:schemeClr val="accent1"/>
                </a:solidFill>
                <a:latin typeface="+mj-ea"/>
                <a:ea typeface="+mj-ea"/>
                <a:cs typeface="HarmonyOS Sans SC Medium" panose="00000600000000000000" charset="-122"/>
              </a:rPr>
              <a:t>：使用者在共享平台检索数据，向平台发送数据请求，平台收到请求后向使用者返回数据信息</a:t>
            </a:r>
            <a:endParaRPr lang="zh-CN" altLang="zh-CN" sz="2000" dirty="0">
              <a:solidFill>
                <a:schemeClr val="accent1"/>
              </a:solidFill>
              <a:latin typeface="+mj-ea"/>
              <a:ea typeface="+mj-ea"/>
              <a:cs typeface="HarmonyOS Sans SC Medium" panose="00000600000000000000" charset="-122"/>
            </a:endParaRPr>
          </a:p>
          <a:p>
            <a:pPr marL="342900" lvl="0" indent="-342900">
              <a:buFont typeface="+mj-lt"/>
              <a:buAutoNum type="arabicPeriod"/>
            </a:pPr>
            <a:r>
              <a:rPr lang="zh-CN" altLang="zh-CN" sz="2000" b="1" dirty="0">
                <a:solidFill>
                  <a:schemeClr val="accent1"/>
                </a:solidFill>
                <a:latin typeface="+mj-ea"/>
                <a:ea typeface="+mj-ea"/>
                <a:cs typeface="HarmonyOS Sans SC Medium" panose="00000600000000000000" charset="-122"/>
              </a:rPr>
              <a:t>数据发送</a:t>
            </a:r>
            <a:r>
              <a:rPr lang="zh-CN" altLang="zh-CN" sz="2000" dirty="0">
                <a:solidFill>
                  <a:schemeClr val="accent1"/>
                </a:solidFill>
                <a:latin typeface="+mj-ea"/>
                <a:ea typeface="+mj-ea"/>
                <a:cs typeface="HarmonyOS Sans SC Medium" panose="00000600000000000000" charset="-122"/>
              </a:rPr>
              <a:t>：使用者收到数据信息后，根据数据地址获取密文数据，使用创新算法的解密方法解密密文</a:t>
            </a:r>
            <a:endParaRPr lang="en-US" altLang="zh-CN" sz="2000" dirty="0">
              <a:solidFill>
                <a:schemeClr val="accent1"/>
              </a:solidFill>
              <a:latin typeface="+mj-ea"/>
              <a:ea typeface="+mj-ea"/>
              <a:cs typeface="HarmonyOS Sans SC Medium" panose="00000600000000000000" charset="-122"/>
            </a:endParaRPr>
          </a:p>
          <a:p>
            <a:pPr marL="342900" lvl="0" indent="-342900">
              <a:buFont typeface="+mj-lt"/>
              <a:buAutoNum type="arabicPeriod"/>
            </a:pPr>
            <a:r>
              <a:rPr lang="zh-CN" altLang="zh-CN" sz="2000" b="1" dirty="0">
                <a:solidFill>
                  <a:schemeClr val="accent1"/>
                </a:solidFill>
                <a:latin typeface="+mj-ea"/>
                <a:ea typeface="+mj-ea"/>
                <a:cs typeface="HarmonyOS Sans SC Medium" panose="00000600000000000000" charset="-122"/>
              </a:rPr>
              <a:t>使用日志查询</a:t>
            </a:r>
            <a:r>
              <a:rPr lang="zh-CN" altLang="zh-CN" sz="2000" dirty="0">
                <a:solidFill>
                  <a:schemeClr val="accent1"/>
                </a:solidFill>
                <a:latin typeface="+mj-ea"/>
                <a:ea typeface="+mj-ea"/>
                <a:cs typeface="HarmonyOS Sans SC Medium" panose="00000600000000000000" charset="-122"/>
              </a:rPr>
              <a:t>：共享参与方可以通过向共享平台发送请求来查询数据使用情况</a:t>
            </a:r>
            <a:endParaRPr lang="zh-CN" altLang="en-US" sz="2000" dirty="0">
              <a:solidFill>
                <a:schemeClr val="accent1"/>
              </a:solidFill>
              <a:latin typeface="+mj-ea"/>
              <a:ea typeface="+mj-ea"/>
              <a:cs typeface="HarmonyOS Sans SC Medium" panose="00000600000000000000" charset="-122"/>
            </a:endParaRP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08099" y="618249"/>
            <a:ext cx="5322241" cy="553720"/>
          </a:xfrm>
          <a:prstGeom prst="rect">
            <a:avLst/>
          </a:prstGeom>
          <a:noFill/>
        </p:spPr>
        <p:txBody>
          <a:bodyPr wrap="square" lIns="0" tIns="0" rIns="0" bIns="0" rtlCol="0" anchor="ctr" anchorCtr="0">
            <a:spAutoFit/>
          </a:bodyPr>
          <a:lstStyle/>
          <a:p>
            <a:pPr lvl="0">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技术实施方案</a:t>
            </a:r>
            <a:r>
              <a:rPr lang="en-US" altLang="zh-CN"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a:t>
            </a: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共享模式</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pic>
        <p:nvPicPr>
          <p:cNvPr id="5" name="图片 4" descr="图5"/>
          <p:cNvPicPr/>
          <p:nvPr/>
        </p:nvPicPr>
        <p:blipFill>
          <a:blip r:embed="rId1"/>
          <a:srcRect l="1129" t="1781" r="1240" b="6666"/>
          <a:stretch>
            <a:fillRect/>
          </a:stretch>
        </p:blipFill>
        <p:spPr>
          <a:xfrm>
            <a:off x="2470785" y="1605915"/>
            <a:ext cx="7251065" cy="3820160"/>
          </a:xfrm>
          <a:prstGeom prst="rect">
            <a:avLst/>
          </a:prstGeom>
          <a:noFill/>
          <a:ln>
            <a:noFill/>
          </a:ln>
        </p:spPr>
      </p:pic>
      <p:sp>
        <p:nvSpPr>
          <p:cNvPr id="2" name="文本框 1"/>
          <p:cNvSpPr txBox="1"/>
          <p:nvPr/>
        </p:nvSpPr>
        <p:spPr>
          <a:xfrm>
            <a:off x="4896485" y="5721985"/>
            <a:ext cx="3171825" cy="469265"/>
          </a:xfrm>
          <a:prstGeom prst="rect">
            <a:avLst/>
          </a:prstGeom>
          <a:noFill/>
        </p:spPr>
        <p:txBody>
          <a:bodyPr wrap="square" rtlCol="0">
            <a:noAutofit/>
          </a:bodyPr>
          <a:lstStyle/>
          <a:p>
            <a:r>
              <a:rPr lang="zh-CN" altLang="en-US" sz="2400" dirty="0">
                <a:solidFill>
                  <a:schemeClr val="accent1"/>
                </a:solidFill>
                <a:latin typeface="+mj-ea"/>
                <a:ea typeface="+mj-ea"/>
                <a:cs typeface="HarmonyOS Sans SC Medium" panose="00000600000000000000" charset="-122"/>
              </a:rPr>
              <a:t>金融数据共享模型</a:t>
            </a:r>
            <a:endParaRPr lang="en-US" altLang="zh-CN" sz="2400" dirty="0">
              <a:solidFill>
                <a:schemeClr val="accent1"/>
              </a:solidFill>
              <a:latin typeface="+mj-ea"/>
              <a:ea typeface="+mj-ea"/>
              <a:cs typeface="HarmonyOS Sans SC Medium" panose="00000600000000000000" charset="-122"/>
            </a:endParaRPr>
          </a:p>
          <a:p>
            <a:endParaRPr lang="zh-CN" altLang="en-US" sz="2400" dirty="0">
              <a:solidFill>
                <a:srgbClr val="4D5068"/>
              </a:solidFill>
              <a:latin typeface="荆南缘默体" pitchFamily="2" charset="-122"/>
              <a:ea typeface="荆南缘默体" pitchFamily="2" charset="-122"/>
              <a:cs typeface="HarmonyOS Sans SC Medium" panose="00000600000000000000" charset="-122"/>
            </a:endParaRPr>
          </a:p>
        </p:txBody>
      </p:sp>
    </p:spTree>
    <p:custDataLst>
      <p:tags r:id="rId2"/>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îṥļíḍé"/>
          <p:cNvSpPr/>
          <p:nvPr/>
        </p:nvSpPr>
        <p:spPr>
          <a:xfrm>
            <a:off x="4721364" y="1892595"/>
            <a:ext cx="2800554" cy="4176000"/>
          </a:xfrm>
          <a:prstGeom prst="roundRect">
            <a:avLst>
              <a:gd name="adj" fmla="val 6809"/>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latin typeface="HarmonyOS Sans SC Medium" panose="00000600000000000000" charset="-122"/>
              <a:ea typeface="HarmonyOS Sans SC Medium" panose="00000600000000000000" charset="-122"/>
              <a:cs typeface="HarmonyOS Sans SC Medium" panose="00000600000000000000" charset="-122"/>
            </a:endParaRPr>
          </a:p>
        </p:txBody>
      </p:sp>
      <p:sp>
        <p:nvSpPr>
          <p:cNvPr id="30" name="椭圆 29"/>
          <p:cNvSpPr/>
          <p:nvPr/>
        </p:nvSpPr>
        <p:spPr>
          <a:xfrm>
            <a:off x="1832321" y="2356858"/>
            <a:ext cx="1742769" cy="17427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8616910" y="2356858"/>
            <a:ext cx="1742769" cy="17427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5224615" y="2356858"/>
            <a:ext cx="1742769" cy="1742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327785" y="525780"/>
            <a:ext cx="9587865" cy="553720"/>
          </a:xfrm>
          <a:prstGeom prst="rect">
            <a:avLst/>
          </a:prstGeom>
          <a:noFill/>
        </p:spPr>
        <p:txBody>
          <a:bodyPr wrap="square" lIns="0" tIns="0" rIns="0" bIns="0" rtlCol="0" anchor="ctr" anchorCtr="0">
            <a:spAutoFit/>
          </a:bodyPr>
          <a:lstStyle/>
          <a:p>
            <a:pPr lvl="0">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技术实施方案</a:t>
            </a:r>
            <a:r>
              <a:rPr lang="en-US" altLang="zh-CN" sz="3600" dirty="0" smtClean="0">
                <a:solidFill>
                  <a:srgbClr val="4D5068"/>
                </a:solidFill>
                <a:latin typeface="荆南缘默体" pitchFamily="2" charset="-122"/>
                <a:ea typeface="荆南缘默体" pitchFamily="2" charset="-122"/>
                <a:cs typeface="HarmonyOS Sans SC Medium" panose="00000600000000000000" charset="-122"/>
                <a:sym typeface="+mn-ea"/>
              </a:rPr>
              <a:t>—</a:t>
            </a:r>
            <a:r>
              <a:rPr lang="zh-CN" altLang="en-US" sz="3600" dirty="0" smtClean="0">
                <a:solidFill>
                  <a:srgbClr val="4D5068"/>
                </a:solidFill>
                <a:latin typeface="荆南缘默体" pitchFamily="2" charset="-122"/>
                <a:ea typeface="荆南缘默体" pitchFamily="2" charset="-122"/>
                <a:cs typeface="HarmonyOS Sans SC Medium" panose="00000600000000000000" charset="-122"/>
                <a:sym typeface="+mn-ea"/>
              </a:rPr>
              <a:t>金融</a:t>
            </a: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mn-ea"/>
              </a:rPr>
              <a:t>数据多级访问控制算法</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89" name="iṥḻiďè"/>
          <p:cNvSpPr/>
          <p:nvPr/>
        </p:nvSpPr>
        <p:spPr>
          <a:xfrm>
            <a:off x="1327604" y="1892595"/>
            <a:ext cx="2800554" cy="4176000"/>
          </a:xfrm>
          <a:prstGeom prst="roundRect">
            <a:avLst>
              <a:gd name="adj" fmla="val 6809"/>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latin typeface="HarmonyOS Sans SC Medium" panose="00000600000000000000" charset="-122"/>
              <a:ea typeface="HarmonyOS Sans SC Medium" panose="00000600000000000000" charset="-122"/>
              <a:cs typeface="HarmonyOS Sans SC Medium" panose="00000600000000000000" charset="-122"/>
            </a:endParaRPr>
          </a:p>
        </p:txBody>
      </p:sp>
      <p:sp>
        <p:nvSpPr>
          <p:cNvPr id="96" name="îsļîḓe"/>
          <p:cNvSpPr/>
          <p:nvPr/>
        </p:nvSpPr>
        <p:spPr>
          <a:xfrm>
            <a:off x="8115123" y="1892595"/>
            <a:ext cx="2800554" cy="4176000"/>
          </a:xfrm>
          <a:prstGeom prst="roundRect">
            <a:avLst>
              <a:gd name="adj" fmla="val 6337"/>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latin typeface="HarmonyOS Sans SC Medium" panose="00000600000000000000" charset="-122"/>
              <a:ea typeface="HarmonyOS Sans SC Medium" panose="00000600000000000000" charset="-122"/>
              <a:cs typeface="HarmonyOS Sans SC Medium" panose="00000600000000000000" charset="-122"/>
            </a:endParaRPr>
          </a:p>
        </p:txBody>
      </p:sp>
      <p:sp>
        <p:nvSpPr>
          <p:cNvPr id="94" name="íś1îďe"/>
          <p:cNvSpPr/>
          <p:nvPr/>
        </p:nvSpPr>
        <p:spPr>
          <a:xfrm>
            <a:off x="3024900" y="2199075"/>
            <a:ext cx="493712" cy="493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dirty="0">
                <a:solidFill>
                  <a:schemeClr val="bg1"/>
                </a:solidFill>
                <a:latin typeface="+mj-ea"/>
                <a:ea typeface="+mj-ea"/>
                <a:cs typeface="HarmonyOS Sans SC Medium" panose="00000600000000000000" charset="-122"/>
              </a:rPr>
              <a:t>1</a:t>
            </a:r>
            <a:endParaRPr lang="en-US" sz="1600" dirty="0">
              <a:solidFill>
                <a:schemeClr val="bg1"/>
              </a:solidFill>
              <a:latin typeface="+mj-ea"/>
              <a:ea typeface="+mj-ea"/>
              <a:cs typeface="HarmonyOS Sans SC Medium" panose="00000600000000000000" charset="-122"/>
            </a:endParaRPr>
          </a:p>
        </p:txBody>
      </p:sp>
      <p:sp>
        <p:nvSpPr>
          <p:cNvPr id="101" name="íSľíḑê"/>
          <p:cNvSpPr/>
          <p:nvPr/>
        </p:nvSpPr>
        <p:spPr>
          <a:xfrm>
            <a:off x="9878861" y="2199075"/>
            <a:ext cx="493712" cy="493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dirty="0">
                <a:solidFill>
                  <a:schemeClr val="bg1"/>
                </a:solidFill>
                <a:latin typeface="+mj-ea"/>
                <a:ea typeface="+mj-ea"/>
                <a:cs typeface="HarmonyOS Sans SC Medium" panose="00000600000000000000" charset="-122"/>
              </a:rPr>
              <a:t>3</a:t>
            </a:r>
            <a:endParaRPr lang="en-US" sz="1600" dirty="0">
              <a:solidFill>
                <a:schemeClr val="bg1"/>
              </a:solidFill>
              <a:latin typeface="+mj-ea"/>
              <a:ea typeface="+mj-ea"/>
              <a:cs typeface="HarmonyOS Sans SC Medium" panose="00000600000000000000" charset="-122"/>
            </a:endParaRPr>
          </a:p>
        </p:txBody>
      </p:sp>
      <p:sp>
        <p:nvSpPr>
          <p:cNvPr id="107" name="íS1îḋê"/>
          <p:cNvSpPr/>
          <p:nvPr/>
        </p:nvSpPr>
        <p:spPr>
          <a:xfrm>
            <a:off x="6427354" y="2199075"/>
            <a:ext cx="493712" cy="493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dirty="0">
                <a:solidFill>
                  <a:schemeClr val="bg1"/>
                </a:solidFill>
                <a:latin typeface="+mj-ea"/>
                <a:ea typeface="+mj-ea"/>
                <a:cs typeface="HarmonyOS Sans SC Medium" panose="00000600000000000000" charset="-122"/>
              </a:rPr>
              <a:t>2</a:t>
            </a:r>
            <a:endParaRPr lang="en-US" sz="1600" dirty="0">
              <a:solidFill>
                <a:schemeClr val="bg1"/>
              </a:solidFill>
              <a:latin typeface="+mj-ea"/>
              <a:ea typeface="+mj-ea"/>
              <a:cs typeface="HarmonyOS Sans SC Medium" panose="00000600000000000000" charset="-122"/>
            </a:endParaRPr>
          </a:p>
        </p:txBody>
      </p:sp>
      <p:sp>
        <p:nvSpPr>
          <p:cNvPr id="33" name="文本框 32"/>
          <p:cNvSpPr txBox="1"/>
          <p:nvPr/>
        </p:nvSpPr>
        <p:spPr>
          <a:xfrm>
            <a:off x="1726325" y="4315412"/>
            <a:ext cx="2003112" cy="400110"/>
          </a:xfrm>
          <a:prstGeom prst="rect">
            <a:avLst/>
          </a:prstGeom>
          <a:noFill/>
        </p:spPr>
        <p:txBody>
          <a:bodyPr wrap="square">
            <a:spAutoFit/>
          </a:bodyPr>
          <a:lstStyle/>
          <a:p>
            <a:pPr lvl="0" algn="ctr"/>
            <a:r>
              <a:rPr lang="zh-CN" altLang="en-US" sz="2000" dirty="0" smtClean="0">
                <a:solidFill>
                  <a:schemeClr val="accent1"/>
                </a:solidFill>
                <a:latin typeface="+mj-ea"/>
                <a:ea typeface="+mj-ea"/>
                <a:cs typeface="+mn-ea"/>
                <a:sym typeface="+mn-lt"/>
              </a:rPr>
              <a:t>高敏感数据</a:t>
            </a:r>
            <a:endParaRPr lang="zh-CN" altLang="en-US" sz="2000" dirty="0">
              <a:solidFill>
                <a:schemeClr val="accent1"/>
              </a:solidFill>
              <a:latin typeface="+mj-ea"/>
              <a:ea typeface="+mj-ea"/>
              <a:cs typeface="+mn-ea"/>
              <a:sym typeface="+mn-lt"/>
            </a:endParaRPr>
          </a:p>
        </p:txBody>
      </p:sp>
      <p:sp>
        <p:nvSpPr>
          <p:cNvPr id="34" name="矩形 33"/>
          <p:cNvSpPr/>
          <p:nvPr/>
        </p:nvSpPr>
        <p:spPr>
          <a:xfrm>
            <a:off x="1355725" y="4678680"/>
            <a:ext cx="2772410" cy="1383665"/>
          </a:xfrm>
          <a:prstGeom prst="rect">
            <a:avLst/>
          </a:prstGeom>
        </p:spPr>
        <p:txBody>
          <a:bodyPr wrap="square">
            <a:spAutoFit/>
          </a:bodyPr>
          <a:lstStyle/>
          <a:p>
            <a:pPr lvl="0" algn="ctr">
              <a:lnSpc>
                <a:spcPct val="150000"/>
              </a:lnSpc>
            </a:pPr>
            <a:r>
              <a:rPr lang="zh-CN" altLang="en-US" sz="1400"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个人身份的信息或暴露后会给用户造成重大影响的信息，姓名、电话、身份证号、地址、生物识别（指纹、视网膜、</a:t>
            </a:r>
            <a:r>
              <a:rPr lang="zh-CN" altLang="en-US" sz="1400"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声音等）</a:t>
            </a:r>
            <a:endParaRPr lang="zh-CN" altLang="en-US" sz="1400"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endParaRPr>
          </a:p>
        </p:txBody>
      </p:sp>
      <p:sp>
        <p:nvSpPr>
          <p:cNvPr id="35" name="文本框 34"/>
          <p:cNvSpPr txBox="1"/>
          <p:nvPr/>
        </p:nvSpPr>
        <p:spPr>
          <a:xfrm>
            <a:off x="8513844" y="4315412"/>
            <a:ext cx="2003112" cy="400110"/>
          </a:xfrm>
          <a:prstGeom prst="rect">
            <a:avLst/>
          </a:prstGeom>
          <a:noFill/>
        </p:spPr>
        <p:txBody>
          <a:bodyPr wrap="square">
            <a:spAutoFit/>
          </a:bodyPr>
          <a:lstStyle/>
          <a:p>
            <a:pPr lvl="0" algn="ctr"/>
            <a:r>
              <a:rPr lang="zh-CN" altLang="en-US" sz="2000" dirty="0">
                <a:solidFill>
                  <a:schemeClr val="accent1"/>
                </a:solidFill>
                <a:latin typeface="+mj-ea"/>
                <a:ea typeface="+mj-ea"/>
                <a:cs typeface="+mn-ea"/>
                <a:sym typeface="+mn-lt"/>
              </a:rPr>
              <a:t>低</a:t>
            </a:r>
            <a:r>
              <a:rPr lang="zh-CN" altLang="en-US" sz="2000" dirty="0" smtClean="0">
                <a:solidFill>
                  <a:schemeClr val="accent1"/>
                </a:solidFill>
                <a:latin typeface="+mj-ea"/>
                <a:ea typeface="+mj-ea"/>
                <a:cs typeface="+mn-ea"/>
                <a:sym typeface="+mn-lt"/>
              </a:rPr>
              <a:t>敏感数据</a:t>
            </a:r>
            <a:endParaRPr lang="zh-CN" altLang="en-US" sz="2000" dirty="0">
              <a:solidFill>
                <a:schemeClr val="accent1"/>
              </a:solidFill>
              <a:latin typeface="+mj-ea"/>
              <a:ea typeface="+mj-ea"/>
              <a:cs typeface="+mn-ea"/>
              <a:sym typeface="+mn-lt"/>
            </a:endParaRPr>
          </a:p>
        </p:txBody>
      </p:sp>
      <p:sp>
        <p:nvSpPr>
          <p:cNvPr id="36" name="矩形 35"/>
          <p:cNvSpPr/>
          <p:nvPr/>
        </p:nvSpPr>
        <p:spPr>
          <a:xfrm>
            <a:off x="8244840" y="4745990"/>
            <a:ext cx="2541270" cy="1060450"/>
          </a:xfrm>
          <a:prstGeom prst="rect">
            <a:avLst/>
          </a:prstGeom>
        </p:spPr>
        <p:txBody>
          <a:bodyPr wrap="square">
            <a:spAutoFit/>
          </a:bodyPr>
          <a:lstStyle/>
          <a:p>
            <a:pPr lvl="0" algn="ctr">
              <a:lnSpc>
                <a:spcPct val="150000"/>
              </a:lnSpc>
            </a:pPr>
            <a:r>
              <a:rPr lang="zh-CN" altLang="en-US" sz="1400"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其他金融数据，如年龄、性别、职业、资产负债、消费记录、参保保险等</a:t>
            </a:r>
            <a:endParaRPr lang="zh-CN" altLang="en-US" sz="1400"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endParaRPr>
          </a:p>
        </p:txBody>
      </p:sp>
      <p:sp>
        <p:nvSpPr>
          <p:cNvPr id="37" name="文本框 36"/>
          <p:cNvSpPr txBox="1"/>
          <p:nvPr/>
        </p:nvSpPr>
        <p:spPr>
          <a:xfrm>
            <a:off x="5120085" y="4315412"/>
            <a:ext cx="2003112" cy="400110"/>
          </a:xfrm>
          <a:prstGeom prst="rect">
            <a:avLst/>
          </a:prstGeom>
          <a:noFill/>
        </p:spPr>
        <p:txBody>
          <a:bodyPr wrap="square">
            <a:spAutoFit/>
          </a:bodyPr>
          <a:lstStyle/>
          <a:p>
            <a:pPr lvl="0" algn="ctr"/>
            <a:r>
              <a:rPr lang="zh-CN" altLang="en-US" sz="2000" dirty="0">
                <a:solidFill>
                  <a:schemeClr val="bg1"/>
                </a:solidFill>
                <a:latin typeface="+mj-ea"/>
                <a:ea typeface="+mj-ea"/>
                <a:cs typeface="+mn-ea"/>
                <a:sym typeface="+mn-lt"/>
              </a:rPr>
              <a:t>中</a:t>
            </a:r>
            <a:r>
              <a:rPr lang="zh-CN" altLang="en-US" sz="2000" dirty="0" smtClean="0">
                <a:solidFill>
                  <a:schemeClr val="bg1"/>
                </a:solidFill>
                <a:latin typeface="+mj-ea"/>
                <a:ea typeface="+mj-ea"/>
                <a:cs typeface="+mn-ea"/>
                <a:sym typeface="+mn-lt"/>
              </a:rPr>
              <a:t>敏感数据</a:t>
            </a:r>
            <a:endParaRPr lang="zh-CN" altLang="en-US" sz="2000" dirty="0">
              <a:solidFill>
                <a:schemeClr val="bg1"/>
              </a:solidFill>
              <a:latin typeface="+mj-ea"/>
              <a:ea typeface="+mj-ea"/>
              <a:cs typeface="+mn-ea"/>
              <a:sym typeface="+mn-lt"/>
            </a:endParaRPr>
          </a:p>
        </p:txBody>
      </p:sp>
      <p:sp>
        <p:nvSpPr>
          <p:cNvPr id="38" name="矩形 37"/>
          <p:cNvSpPr/>
          <p:nvPr/>
        </p:nvSpPr>
        <p:spPr>
          <a:xfrm>
            <a:off x="4721225" y="4678680"/>
            <a:ext cx="2859405" cy="1346835"/>
          </a:xfrm>
          <a:prstGeom prst="rect">
            <a:avLst/>
          </a:prstGeom>
        </p:spPr>
        <p:txBody>
          <a:bodyPr wrap="square">
            <a:noAutofit/>
          </a:bodyPr>
          <a:lstStyle/>
          <a:p>
            <a:pPr lvl="0" algn="ctr">
              <a:lnSpc>
                <a:spcPct val="150000"/>
              </a:lnSpc>
            </a:pPr>
            <a:r>
              <a:rPr lang="zh-CN" altLang="en-US" sz="1400" dirty="0">
                <a:solidFill>
                  <a:schemeClr val="bg1"/>
                </a:solidFill>
                <a:latin typeface="HarmonyOS Sans SC Medium" panose="00000600000000000000" charset="-122"/>
                <a:ea typeface="HarmonyOS Sans SC Medium" panose="00000600000000000000" charset="-122"/>
                <a:cs typeface="+mn-ea"/>
                <a:sym typeface="+mn-lt"/>
              </a:rPr>
              <a:t>不能标识个人身份的信息且模糊化后仍有重要意义的数据，可以保留模糊后的结果，如年龄、地区、征信记录等</a:t>
            </a:r>
            <a:endParaRPr lang="zh-CN" altLang="en-US" sz="1400" dirty="0">
              <a:solidFill>
                <a:schemeClr val="bg1"/>
              </a:solidFill>
              <a:latin typeface="HarmonyOS Sans SC Medium" panose="00000600000000000000" charset="-122"/>
              <a:ea typeface="HarmonyOS Sans SC Medium" panose="00000600000000000000" charset="-122"/>
              <a:cs typeface="+mn-ea"/>
              <a:sym typeface="+mn-lt"/>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1174" y="2642455"/>
            <a:ext cx="1009650" cy="1171575"/>
          </a:xfrm>
          <a:prstGeom prst="rect">
            <a:avLst/>
          </a:prstGeom>
        </p:spPr>
      </p:pic>
      <p:pic>
        <p:nvPicPr>
          <p:cNvPr id="4" name="图形 3"/>
          <p:cNvPicPr>
            <a:picLocks noChangeAspect="1"/>
          </p:cNvPicPr>
          <p:nvPr/>
        </p:nvPicPr>
        <p:blipFill>
          <a:blip r:embed="rId3"/>
          <a:stretch>
            <a:fillRect/>
          </a:stretch>
        </p:blipFill>
        <p:spPr>
          <a:xfrm>
            <a:off x="2305037" y="2716463"/>
            <a:ext cx="797337" cy="1023558"/>
          </a:xfrm>
          <a:prstGeom prst="rect">
            <a:avLst/>
          </a:prstGeom>
        </p:spPr>
      </p:pic>
      <p:pic>
        <p:nvPicPr>
          <p:cNvPr id="5" name="图形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8191" y="2540618"/>
            <a:ext cx="760206" cy="1375248"/>
          </a:xfrm>
          <a:prstGeom prst="rect">
            <a:avLst/>
          </a:prstGeom>
        </p:spPr>
      </p:pic>
      <p:sp>
        <p:nvSpPr>
          <p:cNvPr id="6" name="文本框 5"/>
          <p:cNvSpPr txBox="1"/>
          <p:nvPr/>
        </p:nvSpPr>
        <p:spPr>
          <a:xfrm>
            <a:off x="1038892" y="1208359"/>
            <a:ext cx="2690545" cy="398780"/>
          </a:xfrm>
          <a:prstGeom prst="rect">
            <a:avLst/>
          </a:prstGeom>
          <a:noFill/>
        </p:spPr>
        <p:txBody>
          <a:bodyPr wrap="square" rtlCol="0">
            <a:spAutoFit/>
          </a:bodyPr>
          <a:lstStyle/>
          <a:p>
            <a:pPr algn="ctr"/>
            <a:r>
              <a:rPr lang="zh-CN" altLang="en-US" sz="2000" b="1" dirty="0">
                <a:solidFill>
                  <a:schemeClr val="accent1"/>
                </a:solidFill>
                <a:latin typeface="+mj-ea"/>
                <a:ea typeface="+mj-ea"/>
                <a:cs typeface="+mn-ea"/>
              </a:rPr>
              <a:t>金融数据分级标准</a:t>
            </a:r>
            <a:endParaRPr lang="zh-CN" altLang="en-US" sz="2000" b="1" dirty="0">
              <a:solidFill>
                <a:schemeClr val="accent1"/>
              </a:solidFill>
              <a:latin typeface="+mj-ea"/>
              <a:ea typeface="+mj-ea"/>
              <a:cs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custDataLst>
              <p:tags r:id="rId1"/>
            </p:custDataLst>
          </p:nvPr>
        </p:nvGraphicFramePr>
        <p:xfrm>
          <a:off x="1475740" y="4177030"/>
          <a:ext cx="9079230" cy="2254885"/>
        </p:xfrm>
        <a:graphic>
          <a:graphicData uri="http://schemas.openxmlformats.org/drawingml/2006/table">
            <a:tbl>
              <a:tblPr firstRow="1" bandRow="1">
                <a:tableStyleId>{5C22544A-7EE6-4342-B048-85BDC9FD1C3A}</a:tableStyleId>
              </a:tblPr>
              <a:tblGrid>
                <a:gridCol w="4539615"/>
                <a:gridCol w="4539615"/>
              </a:tblGrid>
              <a:tr h="605155">
                <a:tc>
                  <a:txBody>
                    <a:bodyPr/>
                    <a:lstStyle/>
                    <a:p>
                      <a:pPr algn="ctr"/>
                      <a:r>
                        <a:rPr lang="zh-CN" altLang="en-US" sz="1600" dirty="0" smtClean="0"/>
                        <a:t>属性分类</a:t>
                      </a:r>
                      <a:endParaRPr lang="zh-CN" altLang="en-US" sz="1600" dirty="0"/>
                    </a:p>
                  </a:txBody>
                  <a:tcPr marL="87975" marR="87975" marT="43988" marB="43988"/>
                </a:tc>
                <a:tc>
                  <a:txBody>
                    <a:bodyPr/>
                    <a:lstStyle/>
                    <a:p>
                      <a:pPr algn="ctr"/>
                      <a:r>
                        <a:rPr lang="zh-CN" altLang="en-US" sz="1600" dirty="0" smtClean="0"/>
                        <a:t>属性值</a:t>
                      </a:r>
                      <a:endParaRPr lang="zh-CN" altLang="en-US" sz="1600" dirty="0"/>
                    </a:p>
                  </a:txBody>
                  <a:tcPr marL="87975" marR="87975" marT="43988" marB="43988"/>
                </a:tc>
              </a:tr>
              <a:tr h="1044575">
                <a:tc>
                  <a:txBody>
                    <a:bodyPr/>
                    <a:lstStyle/>
                    <a:p>
                      <a:pPr algn="ctr"/>
                      <a:r>
                        <a:rPr lang="zh-CN" altLang="en-US" sz="1600" dirty="0" smtClean="0"/>
                        <a:t>使用者类型</a:t>
                      </a:r>
                      <a:endParaRPr lang="zh-CN" altLang="en-US" sz="1600" dirty="0"/>
                    </a:p>
                  </a:txBody>
                  <a:tcPr marL="87975" marR="87975" marT="43988" marB="43988"/>
                </a:tc>
                <a:tc>
                  <a:txBody>
                    <a:bodyPr/>
                    <a:lstStyle/>
                    <a:p>
                      <a:pPr algn="ctr"/>
                      <a:r>
                        <a:rPr lang="en-US" altLang="zh-CN" sz="1600" kern="1200" dirty="0" smtClean="0">
                          <a:solidFill>
                            <a:schemeClr val="dk1"/>
                          </a:solidFill>
                          <a:effectLst/>
                          <a:latin typeface="+mn-lt"/>
                          <a:ea typeface="+mn-ea"/>
                          <a:cs typeface="+mn-cs"/>
                        </a:rPr>
                        <a:t>Government Institute, Insurance-Company, Bank, Person</a:t>
                      </a:r>
                      <a:endParaRPr lang="zh-CN" altLang="en-US" sz="1600" dirty="0"/>
                    </a:p>
                  </a:txBody>
                  <a:tcPr marL="87975" marR="87975" marT="43988" marB="43988"/>
                </a:tc>
              </a:tr>
              <a:tr h="605155">
                <a:tc>
                  <a:txBody>
                    <a:bodyPr/>
                    <a:lstStyle/>
                    <a:p>
                      <a:pPr algn="ctr"/>
                      <a:r>
                        <a:rPr lang="zh-CN" altLang="zh-CN" sz="1600" kern="1200" dirty="0" smtClean="0">
                          <a:solidFill>
                            <a:schemeClr val="dk1"/>
                          </a:solidFill>
                          <a:effectLst/>
                          <a:latin typeface="+mn-lt"/>
                          <a:ea typeface="+mn-ea"/>
                          <a:cs typeface="+mn-cs"/>
                        </a:rPr>
                        <a:t>使用者专业等级</a:t>
                      </a:r>
                      <a:endParaRPr lang="zh-CN" altLang="en-US" sz="1600" dirty="0"/>
                    </a:p>
                  </a:txBody>
                  <a:tcPr marL="87975" marR="87975" marT="43988" marB="43988"/>
                </a:tc>
                <a:tc>
                  <a:txBody>
                    <a:bodyPr/>
                    <a:lstStyle/>
                    <a:p>
                      <a:pPr algn="ctr"/>
                      <a:r>
                        <a:rPr lang="en-US" altLang="zh-CN" sz="1600" dirty="0" smtClean="0"/>
                        <a:t>A</a:t>
                      </a:r>
                      <a:r>
                        <a:rPr lang="zh-CN" altLang="en-US" sz="1600" dirty="0" smtClean="0"/>
                        <a:t>，</a:t>
                      </a:r>
                      <a:r>
                        <a:rPr lang="en-US" altLang="zh-CN" sz="1600" dirty="0" smtClean="0"/>
                        <a:t>B</a:t>
                      </a:r>
                      <a:r>
                        <a:rPr lang="zh-CN" altLang="en-US" sz="1600" dirty="0" smtClean="0"/>
                        <a:t>，</a:t>
                      </a:r>
                      <a:r>
                        <a:rPr lang="en-US" altLang="zh-CN" sz="1600" dirty="0" smtClean="0"/>
                        <a:t>C</a:t>
                      </a:r>
                      <a:endParaRPr lang="zh-CN" altLang="en-US" sz="1600" dirty="0"/>
                    </a:p>
                  </a:txBody>
                  <a:tcPr marL="87975" marR="87975" marT="43988" marB="43988"/>
                </a:tc>
              </a:tr>
            </a:tbl>
          </a:graphicData>
        </a:graphic>
      </p:graphicFrame>
      <p:sp>
        <p:nvSpPr>
          <p:cNvPr id="24" name="文本框 23"/>
          <p:cNvSpPr txBox="1"/>
          <p:nvPr/>
        </p:nvSpPr>
        <p:spPr>
          <a:xfrm>
            <a:off x="1282065" y="1279525"/>
            <a:ext cx="9644380" cy="2835910"/>
          </a:xfrm>
          <a:prstGeom prst="rect">
            <a:avLst/>
          </a:prstGeom>
          <a:noFill/>
        </p:spPr>
        <p:txBody>
          <a:bodyPr wrap="square" rtlCol="0">
            <a:noAutofit/>
          </a:bodyPr>
          <a:lstStyle/>
          <a:p>
            <a:pPr algn="just"/>
            <a:r>
              <a:rPr lang="zh-CN" altLang="en-US" sz="2000" dirty="0">
                <a:solidFill>
                  <a:schemeClr val="accent1"/>
                </a:solidFill>
                <a:latin typeface="+mj-ea"/>
                <a:ea typeface="+mj-ea"/>
                <a:cs typeface="+mn-ea"/>
              </a:rPr>
              <a:t>使用者分类（级）</a:t>
            </a:r>
            <a:r>
              <a:rPr lang="zh-CN" altLang="en-US" sz="2000" dirty="0" smtClean="0">
                <a:solidFill>
                  <a:schemeClr val="accent1"/>
                </a:solidFill>
                <a:latin typeface="+mj-ea"/>
                <a:ea typeface="+mj-ea"/>
                <a:cs typeface="+mn-ea"/>
              </a:rPr>
              <a:t>：</a:t>
            </a:r>
            <a:endParaRPr lang="en-US" altLang="zh-CN" sz="2000" dirty="0" smtClean="0">
              <a:solidFill>
                <a:schemeClr val="accent1"/>
              </a:solidFill>
              <a:latin typeface="+mj-ea"/>
              <a:ea typeface="+mj-ea"/>
              <a:cs typeface="+mn-ea"/>
            </a:endParaRPr>
          </a:p>
          <a:p>
            <a:pPr marL="342900" indent="-342900" algn="just">
              <a:buFont typeface="Arial" panose="020B0604020202020204" pitchFamily="34" charset="0"/>
              <a:buChar char="•"/>
            </a:pPr>
            <a:r>
              <a:rPr lang="zh-CN" altLang="en-US" sz="2000" dirty="0" smtClean="0">
                <a:solidFill>
                  <a:schemeClr val="accent1"/>
                </a:solidFill>
                <a:latin typeface="+mj-ea"/>
                <a:ea typeface="+mj-ea"/>
                <a:cs typeface="+mn-ea"/>
              </a:rPr>
              <a:t>使用</a:t>
            </a:r>
            <a:r>
              <a:rPr lang="zh-CN" altLang="en-US" sz="2000" dirty="0">
                <a:solidFill>
                  <a:schemeClr val="accent1"/>
                </a:solidFill>
                <a:latin typeface="+mj-ea"/>
                <a:ea typeface="+mj-ea"/>
                <a:cs typeface="+mn-ea"/>
              </a:rPr>
              <a:t>者的类型包括以下四类：政府机构</a:t>
            </a:r>
            <a:r>
              <a:rPr lang="en-US" altLang="zh-CN" sz="2000" dirty="0">
                <a:solidFill>
                  <a:schemeClr val="accent1"/>
                </a:solidFill>
                <a:latin typeface="+mj-ea"/>
                <a:ea typeface="+mj-ea"/>
                <a:cs typeface="+mn-ea"/>
              </a:rPr>
              <a:t>(Government Institute)</a:t>
            </a:r>
            <a:r>
              <a:rPr lang="zh-CN" altLang="en-US" sz="2000" dirty="0">
                <a:solidFill>
                  <a:schemeClr val="accent1"/>
                </a:solidFill>
                <a:latin typeface="+mj-ea"/>
                <a:ea typeface="+mj-ea"/>
                <a:cs typeface="+mn-ea"/>
              </a:rPr>
              <a:t>、保险公司</a:t>
            </a:r>
            <a:r>
              <a:rPr lang="en-US" altLang="zh-CN" sz="2000" dirty="0">
                <a:solidFill>
                  <a:schemeClr val="accent1"/>
                </a:solidFill>
                <a:latin typeface="+mj-ea"/>
                <a:ea typeface="+mj-ea"/>
                <a:cs typeface="+mn-ea"/>
              </a:rPr>
              <a:t>(Insurance Company)</a:t>
            </a:r>
            <a:r>
              <a:rPr lang="zh-CN" altLang="en-US" sz="2000" dirty="0">
                <a:solidFill>
                  <a:schemeClr val="accent1"/>
                </a:solidFill>
                <a:latin typeface="+mj-ea"/>
                <a:ea typeface="+mj-ea"/>
                <a:cs typeface="+mn-ea"/>
              </a:rPr>
              <a:t>、银行</a:t>
            </a:r>
            <a:r>
              <a:rPr lang="en-US" altLang="zh-CN" sz="2000" dirty="0">
                <a:solidFill>
                  <a:schemeClr val="accent1"/>
                </a:solidFill>
                <a:latin typeface="+mj-ea"/>
                <a:ea typeface="+mj-ea"/>
                <a:cs typeface="+mn-ea"/>
              </a:rPr>
              <a:t>(Bank)</a:t>
            </a:r>
            <a:r>
              <a:rPr lang="zh-CN" altLang="en-US" sz="2000" dirty="0">
                <a:solidFill>
                  <a:schemeClr val="accent1"/>
                </a:solidFill>
                <a:latin typeface="+mj-ea"/>
                <a:ea typeface="+mj-ea"/>
                <a:cs typeface="+mn-ea"/>
              </a:rPr>
              <a:t>和个人</a:t>
            </a:r>
            <a:r>
              <a:rPr lang="en-US" altLang="zh-CN" sz="2000" dirty="0">
                <a:solidFill>
                  <a:schemeClr val="accent1"/>
                </a:solidFill>
                <a:latin typeface="+mj-ea"/>
                <a:ea typeface="+mj-ea"/>
                <a:cs typeface="+mn-ea"/>
              </a:rPr>
              <a:t>(Person)</a:t>
            </a:r>
            <a:r>
              <a:rPr lang="zh-CN" altLang="en-US" sz="2000" dirty="0">
                <a:solidFill>
                  <a:schemeClr val="accent1"/>
                </a:solidFill>
                <a:latin typeface="+mj-ea"/>
                <a:ea typeface="+mj-ea"/>
                <a:cs typeface="+mn-ea"/>
              </a:rPr>
              <a:t>，反映使用者的身份类型。使用者的专业等级从高到低分为以下三类：</a:t>
            </a:r>
            <a:r>
              <a:rPr lang="en-US" altLang="zh-CN" sz="2000" dirty="0">
                <a:solidFill>
                  <a:schemeClr val="accent1"/>
                </a:solidFill>
                <a:latin typeface="+mj-ea"/>
                <a:ea typeface="+mj-ea"/>
                <a:cs typeface="+mn-ea"/>
              </a:rPr>
              <a:t>A</a:t>
            </a:r>
            <a:r>
              <a:rPr lang="zh-CN" altLang="en-US" sz="2000" dirty="0">
                <a:solidFill>
                  <a:schemeClr val="accent1"/>
                </a:solidFill>
                <a:latin typeface="+mj-ea"/>
                <a:ea typeface="+mj-ea"/>
                <a:cs typeface="+mn-ea"/>
              </a:rPr>
              <a:t>、</a:t>
            </a:r>
            <a:r>
              <a:rPr lang="en-US" altLang="zh-CN" sz="2000" dirty="0">
                <a:solidFill>
                  <a:schemeClr val="accent1"/>
                </a:solidFill>
                <a:latin typeface="+mj-ea"/>
                <a:ea typeface="+mj-ea"/>
                <a:cs typeface="+mn-ea"/>
              </a:rPr>
              <a:t>B</a:t>
            </a:r>
            <a:r>
              <a:rPr lang="zh-CN" altLang="en-US" sz="2000" dirty="0">
                <a:solidFill>
                  <a:schemeClr val="accent1"/>
                </a:solidFill>
                <a:latin typeface="+mj-ea"/>
                <a:ea typeface="+mj-ea"/>
                <a:cs typeface="+mn-ea"/>
              </a:rPr>
              <a:t>、</a:t>
            </a:r>
            <a:r>
              <a:rPr lang="en-US" altLang="zh-CN" sz="2000" dirty="0">
                <a:solidFill>
                  <a:schemeClr val="accent1"/>
                </a:solidFill>
                <a:latin typeface="+mj-ea"/>
                <a:ea typeface="+mj-ea"/>
                <a:cs typeface="+mn-ea"/>
              </a:rPr>
              <a:t>C</a:t>
            </a:r>
            <a:r>
              <a:rPr lang="zh-CN" altLang="en-US" sz="2000" dirty="0">
                <a:solidFill>
                  <a:schemeClr val="accent1"/>
                </a:solidFill>
                <a:latin typeface="+mj-ea"/>
                <a:ea typeface="+mj-ea"/>
                <a:cs typeface="+mn-ea"/>
              </a:rPr>
              <a:t>，反映使用者的资质信息，不同的使用者类型应用不同的专业等级分类</a:t>
            </a:r>
            <a:r>
              <a:rPr lang="zh-CN" altLang="en-US" sz="2000" dirty="0" smtClean="0">
                <a:solidFill>
                  <a:schemeClr val="accent1"/>
                </a:solidFill>
                <a:latin typeface="+mj-ea"/>
                <a:ea typeface="+mj-ea"/>
                <a:cs typeface="+mn-ea"/>
              </a:rPr>
              <a:t>标准。</a:t>
            </a:r>
            <a:endParaRPr lang="en-US" altLang="zh-CN" sz="2000" dirty="0" smtClean="0">
              <a:solidFill>
                <a:schemeClr val="accent1"/>
              </a:solidFill>
              <a:latin typeface="+mj-ea"/>
              <a:ea typeface="+mj-ea"/>
              <a:cs typeface="+mn-ea"/>
            </a:endParaRPr>
          </a:p>
          <a:p>
            <a:pPr marL="342900" indent="-342900" algn="just">
              <a:buFont typeface="Arial" panose="020B0604020202020204" pitchFamily="34" charset="0"/>
              <a:buChar char="•"/>
            </a:pPr>
            <a:r>
              <a:rPr lang="en-US" altLang="zh-CN" sz="2000" dirty="0" smtClean="0">
                <a:solidFill>
                  <a:schemeClr val="accent1"/>
                </a:solidFill>
                <a:latin typeface="+mj-ea"/>
                <a:ea typeface="+mj-ea"/>
                <a:cs typeface="+mn-ea"/>
              </a:rPr>
              <a:t> </a:t>
            </a:r>
            <a:r>
              <a:rPr lang="zh-CN" altLang="zh-CN" sz="2000" dirty="0" smtClean="0">
                <a:solidFill>
                  <a:schemeClr val="accent1"/>
                </a:solidFill>
                <a:latin typeface="+mj-ea"/>
                <a:ea typeface="+mj-ea"/>
                <a:cs typeface="+mn-ea"/>
              </a:rPr>
              <a:t>每个</a:t>
            </a:r>
            <a:r>
              <a:rPr lang="zh-CN" altLang="zh-CN" sz="2000" dirty="0">
                <a:solidFill>
                  <a:schemeClr val="accent1"/>
                </a:solidFill>
                <a:latin typeface="+mj-ea"/>
                <a:ea typeface="+mj-ea"/>
                <a:cs typeface="+mn-ea"/>
              </a:rPr>
              <a:t>使用者应同时包含使用者类型和使用者专业等级两方面属性，且不得包含多个使用者类型属性或多个使用者专业等级属性，例如，一级银行使用者属性集合为S={Bank, A}。例如，仅允许</a:t>
            </a:r>
            <a:r>
              <a:rPr lang="en-US" altLang="zh-CN" sz="2000" dirty="0">
                <a:solidFill>
                  <a:schemeClr val="accent1"/>
                </a:solidFill>
                <a:latin typeface="+mj-ea"/>
                <a:ea typeface="+mj-ea"/>
                <a:cs typeface="+mn-ea"/>
              </a:rPr>
              <a:t>A</a:t>
            </a:r>
            <a:r>
              <a:rPr lang="zh-CN" altLang="zh-CN" sz="2000" dirty="0">
                <a:solidFill>
                  <a:schemeClr val="accent1"/>
                </a:solidFill>
                <a:latin typeface="+mj-ea"/>
                <a:ea typeface="+mj-ea"/>
                <a:cs typeface="+mn-ea"/>
              </a:rPr>
              <a:t>级银行或</a:t>
            </a:r>
            <a:r>
              <a:rPr lang="en-US" altLang="zh-CN" sz="2000" dirty="0">
                <a:solidFill>
                  <a:schemeClr val="accent1"/>
                </a:solidFill>
                <a:latin typeface="+mj-ea"/>
                <a:ea typeface="+mj-ea"/>
                <a:cs typeface="+mn-ea"/>
              </a:rPr>
              <a:t>A</a:t>
            </a:r>
            <a:r>
              <a:rPr lang="zh-CN" altLang="zh-CN" sz="2000" dirty="0">
                <a:solidFill>
                  <a:schemeClr val="accent1"/>
                </a:solidFill>
                <a:latin typeface="+mj-ea"/>
                <a:ea typeface="+mj-ea"/>
                <a:cs typeface="+mn-ea"/>
              </a:rPr>
              <a:t>级保险公司访问的金融数据访问控制策略表示为</a:t>
            </a:r>
            <a:r>
              <a:rPr lang="en-US" altLang="zh-CN" sz="2000" dirty="0">
                <a:solidFill>
                  <a:schemeClr val="accent1"/>
                </a:solidFill>
                <a:latin typeface="+mj-ea"/>
                <a:ea typeface="+mj-ea"/>
                <a:cs typeface="+mn-ea"/>
              </a:rPr>
              <a:t>t</a:t>
            </a:r>
            <a:r>
              <a:rPr lang="zh-CN" altLang="zh-CN" sz="2000" dirty="0">
                <a:solidFill>
                  <a:schemeClr val="accent1"/>
                </a:solidFill>
                <a:latin typeface="+mj-ea"/>
                <a:ea typeface="+mj-ea"/>
                <a:cs typeface="+mn-ea"/>
              </a:rPr>
              <a:t>= “Bank Insurance-Company 1of2 A 2of2”</a:t>
            </a:r>
            <a:endParaRPr lang="zh-CN" altLang="zh-CN" sz="2000" dirty="0">
              <a:solidFill>
                <a:schemeClr val="accent1"/>
              </a:solidFill>
              <a:latin typeface="+mj-ea"/>
              <a:ea typeface="+mj-ea"/>
              <a:cs typeface="+mn-ea"/>
            </a:endParaRPr>
          </a:p>
          <a:p>
            <a:pPr algn="just"/>
            <a:endParaRPr lang="zh-CN" altLang="zh-CN" sz="2000" dirty="0">
              <a:solidFill>
                <a:schemeClr val="accent1"/>
              </a:solidFill>
              <a:latin typeface="+mj-ea"/>
              <a:ea typeface="+mj-ea"/>
              <a:cs typeface="+mn-ea"/>
            </a:endParaRPr>
          </a:p>
        </p:txBody>
      </p:sp>
      <p:sp>
        <p:nvSpPr>
          <p:cNvPr id="3" name="文本框 2"/>
          <p:cNvSpPr txBox="1"/>
          <p:nvPr/>
        </p:nvSpPr>
        <p:spPr>
          <a:xfrm>
            <a:off x="1282065" y="562610"/>
            <a:ext cx="9587865" cy="553720"/>
          </a:xfrm>
          <a:prstGeom prst="rect">
            <a:avLst/>
          </a:prstGeom>
          <a:noFill/>
        </p:spPr>
        <p:txBody>
          <a:bodyPr wrap="square" lIns="0" tIns="0" rIns="0" bIns="0" rtlCol="0" anchor="ctr" anchorCtr="0">
            <a:spAutoFit/>
          </a:bodyPr>
          <a:p>
            <a:pPr lvl="0">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技术实施方案</a:t>
            </a:r>
            <a:r>
              <a:rPr lang="en-US" altLang="zh-CN" sz="3600" dirty="0" smtClean="0">
                <a:solidFill>
                  <a:srgbClr val="4D5068"/>
                </a:solidFill>
                <a:latin typeface="荆南缘默体" pitchFamily="2" charset="-122"/>
                <a:ea typeface="荆南缘默体" pitchFamily="2" charset="-122"/>
                <a:cs typeface="HarmonyOS Sans SC Medium" panose="00000600000000000000" charset="-122"/>
                <a:sym typeface="+mn-ea"/>
              </a:rPr>
              <a:t>—</a:t>
            </a:r>
            <a:r>
              <a:rPr lang="zh-CN" altLang="en-US" sz="3600" dirty="0" smtClean="0">
                <a:solidFill>
                  <a:srgbClr val="4D5068"/>
                </a:solidFill>
                <a:latin typeface="荆南缘默体" pitchFamily="2" charset="-122"/>
                <a:ea typeface="荆南缘默体" pitchFamily="2" charset="-122"/>
                <a:cs typeface="HarmonyOS Sans SC Medium" panose="00000600000000000000" charset="-122"/>
                <a:sym typeface="+mn-ea"/>
              </a:rPr>
              <a:t>金融</a:t>
            </a: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mn-ea"/>
              </a:rPr>
              <a:t>数据多级访问控制算法</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187450" y="930910"/>
            <a:ext cx="5915025" cy="469265"/>
          </a:xfrm>
          <a:prstGeom prst="rect">
            <a:avLst/>
          </a:prstGeom>
          <a:noFill/>
        </p:spPr>
        <p:txBody>
          <a:bodyPr wrap="square" lIns="0" tIns="0" rIns="0" bIns="0" rtlCol="0" anchor="ctr" anchorCtr="0">
            <a:noAutofit/>
          </a:bodyPr>
          <a:lstStyle/>
          <a:p>
            <a:pPr lvl="0">
              <a:defRPr/>
            </a:pPr>
            <a:r>
              <a:rPr lang="zh-CN" altLang="en-US" sz="3600" dirty="0" smtClean="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技术实施方案</a:t>
            </a:r>
            <a:r>
              <a:rPr lang="en-US" altLang="zh-CN" sz="3600" dirty="0" smtClean="0">
                <a:solidFill>
                  <a:srgbClr val="4D5068"/>
                </a:solidFill>
                <a:latin typeface="荆南缘默体" pitchFamily="2" charset="-122"/>
                <a:ea typeface="荆南缘默体" pitchFamily="2" charset="-122"/>
                <a:cs typeface="HarmonyOS Sans SC Medium" panose="00000600000000000000" charset="-122"/>
                <a:sym typeface="+mn-ea"/>
              </a:rPr>
              <a:t>——</a:t>
            </a:r>
            <a:r>
              <a:rPr lang="zh-CN" altLang="en-US" sz="3600" dirty="0" smtClean="0">
                <a:solidFill>
                  <a:srgbClr val="4D5068"/>
                </a:solidFill>
                <a:latin typeface="荆南缘默体" pitchFamily="2" charset="-122"/>
                <a:ea typeface="荆南缘默体" pitchFamily="2" charset="-122"/>
                <a:cs typeface="HarmonyOS Sans SC Medium" panose="00000600000000000000" charset="-122"/>
                <a:sym typeface="+mn-ea"/>
              </a:rPr>
              <a:t>创新算法</a:t>
            </a:r>
            <a:endParaRPr lang="zh-CN" altLang="en-US" sz="3600" dirty="0">
              <a:solidFill>
                <a:srgbClr val="4D5068"/>
              </a:solidFill>
              <a:latin typeface="荆南缘默体" pitchFamily="2" charset="-122"/>
              <a:ea typeface="荆南缘默体" pitchFamily="2" charset="-122"/>
              <a:cs typeface="HarmonyOS Sans SC Medium" panose="00000600000000000000" charset="-122"/>
            </a:endParaRPr>
          </a:p>
          <a:p>
            <a:pPr lvl="0">
              <a:defRPr/>
            </a:pP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135110" y="792874"/>
            <a:ext cx="1599977" cy="3049528"/>
          </a:xfrm>
          <a:prstGeom prst="rect">
            <a:avLst/>
          </a:prstGeom>
        </p:spPr>
      </p:pic>
      <p:pic>
        <p:nvPicPr>
          <p:cNvPr id="25" name="图片 24" descr="图6"/>
          <p:cNvPicPr/>
          <p:nvPr/>
        </p:nvPicPr>
        <p:blipFill>
          <a:blip r:embed="rId3"/>
          <a:stretch>
            <a:fillRect/>
          </a:stretch>
        </p:blipFill>
        <p:spPr>
          <a:xfrm>
            <a:off x="1252855" y="3768725"/>
            <a:ext cx="8397240" cy="2546350"/>
          </a:xfrm>
          <a:prstGeom prst="rect">
            <a:avLst/>
          </a:prstGeom>
          <a:noFill/>
          <a:ln>
            <a:noFill/>
          </a:ln>
        </p:spPr>
      </p:pic>
      <p:sp>
        <p:nvSpPr>
          <p:cNvPr id="2" name="文本框 1"/>
          <p:cNvSpPr txBox="1"/>
          <p:nvPr/>
        </p:nvSpPr>
        <p:spPr>
          <a:xfrm>
            <a:off x="883285" y="1270635"/>
            <a:ext cx="9090660" cy="2282825"/>
          </a:xfrm>
          <a:prstGeom prst="rect">
            <a:avLst/>
          </a:prstGeom>
          <a:noFill/>
        </p:spPr>
        <p:txBody>
          <a:bodyPr wrap="square" rtlCol="0">
            <a:noAutofit/>
          </a:bodyPr>
          <a:lstStyle/>
          <a:p>
            <a:pPr marL="342900" indent="-342900">
              <a:buFont typeface="Arial" panose="020B0604020202020204" pitchFamily="34" charset="0"/>
              <a:buChar char="•"/>
            </a:pPr>
            <a:r>
              <a:rPr lang="zh-CN" altLang="zh-CN" sz="2000" dirty="0" smtClean="0">
                <a:solidFill>
                  <a:schemeClr val="accent1"/>
                </a:solidFill>
                <a:latin typeface="+mj-ea"/>
                <a:ea typeface="+mj-ea"/>
                <a:cs typeface="HarmonyOS Sans SC Medium" panose="00000600000000000000" charset="-122"/>
              </a:rPr>
              <a:t>传统</a:t>
            </a:r>
            <a:r>
              <a:rPr lang="zh-CN" altLang="zh-CN" sz="2000" dirty="0">
                <a:solidFill>
                  <a:schemeClr val="accent1"/>
                </a:solidFill>
                <a:latin typeface="+mj-ea"/>
                <a:ea typeface="+mj-ea"/>
                <a:cs typeface="HarmonyOS Sans SC Medium" panose="00000600000000000000" charset="-122"/>
              </a:rPr>
              <a:t>的分级数据属性加密策略针对中敏感数据M1和低敏感数据M2的两种不同的访问策略</a:t>
            </a:r>
            <a:r>
              <a:rPr lang="en-US" altLang="zh-CN" sz="2000" dirty="0">
                <a:solidFill>
                  <a:schemeClr val="accent1"/>
                </a:solidFill>
                <a:latin typeface="+mj-ea"/>
                <a:ea typeface="+mj-ea"/>
                <a:cs typeface="HarmonyOS Sans SC Medium" panose="00000600000000000000" charset="-122"/>
              </a:rPr>
              <a:t>t1</a:t>
            </a:r>
            <a:r>
              <a:rPr lang="zh-CN" altLang="zh-CN" sz="2000" dirty="0">
                <a:solidFill>
                  <a:schemeClr val="accent1"/>
                </a:solidFill>
                <a:latin typeface="+mj-ea"/>
                <a:ea typeface="+mj-ea"/>
                <a:cs typeface="HarmonyOS Sans SC Medium" panose="00000600000000000000" charset="-122"/>
              </a:rPr>
              <a:t>和</a:t>
            </a:r>
            <a:r>
              <a:rPr lang="en-US" altLang="zh-CN" sz="2000" dirty="0">
                <a:solidFill>
                  <a:schemeClr val="accent1"/>
                </a:solidFill>
                <a:latin typeface="+mj-ea"/>
                <a:ea typeface="+mj-ea"/>
                <a:cs typeface="HarmonyOS Sans SC Medium" panose="00000600000000000000" charset="-122"/>
              </a:rPr>
              <a:t>t2</a:t>
            </a:r>
            <a:r>
              <a:rPr lang="zh-CN" altLang="zh-CN" sz="2000" dirty="0">
                <a:solidFill>
                  <a:schemeClr val="accent1"/>
                </a:solidFill>
                <a:latin typeface="+mj-ea"/>
                <a:ea typeface="+mj-ea"/>
                <a:cs typeface="HarmonyOS Sans SC Medium" panose="00000600000000000000" charset="-122"/>
              </a:rPr>
              <a:t>需要使用两次CP-ABE算法，过程繁琐。在实际应用中，</a:t>
            </a:r>
            <a:r>
              <a:rPr lang="zh-CN" altLang="zh-CN" sz="2000" dirty="0">
                <a:solidFill>
                  <a:schemeClr val="accent1"/>
                </a:solidFill>
                <a:latin typeface="+mj-ea"/>
                <a:ea typeface="+mj-ea"/>
                <a:cs typeface="HarmonyOS Sans SC Medium" panose="00000600000000000000" charset="-122"/>
              </a:rPr>
              <a:t>两者的访问策略往往存在依赖</a:t>
            </a:r>
            <a:r>
              <a:rPr lang="zh-CN" altLang="zh-CN" sz="2000" dirty="0" smtClean="0">
                <a:solidFill>
                  <a:schemeClr val="accent1"/>
                </a:solidFill>
                <a:latin typeface="+mj-ea"/>
                <a:ea typeface="+mj-ea"/>
                <a:cs typeface="HarmonyOS Sans SC Medium" panose="00000600000000000000" charset="-122"/>
              </a:rPr>
              <a:t>关系</a:t>
            </a:r>
            <a:endParaRPr lang="en-US" altLang="zh-CN" sz="2000" dirty="0">
              <a:solidFill>
                <a:schemeClr val="accent1"/>
              </a:solidFill>
              <a:latin typeface="+mj-ea"/>
              <a:ea typeface="+mj-ea"/>
              <a:cs typeface="HarmonyOS Sans SC Medium" panose="00000600000000000000" charset="-122"/>
            </a:endParaRPr>
          </a:p>
          <a:p>
            <a:pPr marL="342900" indent="-342900">
              <a:buFont typeface="Arial" panose="020B0604020202020204" pitchFamily="34" charset="0"/>
              <a:buChar char="•"/>
            </a:pPr>
            <a:endParaRPr lang="en-US" altLang="zh-CN" sz="2000" dirty="0" smtClean="0">
              <a:solidFill>
                <a:schemeClr val="accent1"/>
              </a:solidFill>
              <a:latin typeface="+mj-ea"/>
              <a:ea typeface="+mj-ea"/>
              <a:cs typeface="HarmonyOS Sans SC Medium" panose="00000600000000000000" charset="-122"/>
            </a:endParaRPr>
          </a:p>
          <a:p>
            <a:pPr marL="342900" indent="-342900">
              <a:buFont typeface="Arial" panose="020B0604020202020204" pitchFamily="34" charset="0"/>
              <a:buChar char="•"/>
            </a:pPr>
            <a:r>
              <a:rPr lang="zh-CN" altLang="en-US" sz="2000" dirty="0" smtClean="0">
                <a:solidFill>
                  <a:schemeClr val="accent1"/>
                </a:solidFill>
                <a:latin typeface="+mj-ea"/>
                <a:ea typeface="+mj-ea"/>
                <a:cs typeface="HarmonyOS Sans SC Medium" panose="00000600000000000000" charset="-122"/>
              </a:rPr>
              <a:t>我们合并</a:t>
            </a:r>
            <a:r>
              <a:rPr lang="zh-CN" altLang="en-US" sz="2000" dirty="0">
                <a:solidFill>
                  <a:schemeClr val="accent1"/>
                </a:solidFill>
                <a:latin typeface="+mj-ea"/>
                <a:ea typeface="+mj-ea"/>
                <a:cs typeface="HarmonyOS Sans SC Medium" panose="00000600000000000000" charset="-122"/>
              </a:rPr>
              <a:t>中敏感数据和低敏感数据的访问控制树，将低敏感数据的访问控制树整体作为访问控制树根节点的</a:t>
            </a:r>
            <a:r>
              <a:rPr lang="zh-CN" altLang="en-US" sz="2000" b="1" dirty="0">
                <a:solidFill>
                  <a:srgbClr val="FF0000"/>
                </a:solidFill>
                <a:latin typeface="+mj-ea"/>
                <a:ea typeface="+mj-ea"/>
                <a:cs typeface="HarmonyOS Sans SC Medium" panose="00000600000000000000" charset="-122"/>
              </a:rPr>
              <a:t>左分支</a:t>
            </a:r>
            <a:r>
              <a:rPr lang="zh-CN" altLang="en-US" sz="2000" dirty="0">
                <a:solidFill>
                  <a:schemeClr val="accent1"/>
                </a:solidFill>
                <a:latin typeface="+mj-ea"/>
                <a:ea typeface="+mj-ea"/>
                <a:cs typeface="HarmonyOS Sans SC Medium" panose="00000600000000000000" charset="-122"/>
              </a:rPr>
              <a:t>，并将中敏感数据访问控制策略的</a:t>
            </a:r>
            <a:r>
              <a:rPr lang="zh-CN" altLang="en-US" sz="2000" b="1" dirty="0">
                <a:solidFill>
                  <a:srgbClr val="FF0000"/>
                </a:solidFill>
                <a:latin typeface="+mj-ea"/>
                <a:ea typeface="+mj-ea"/>
                <a:cs typeface="HarmonyOS Sans SC Medium" panose="00000600000000000000" charset="-122"/>
              </a:rPr>
              <a:t>附加条件</a:t>
            </a:r>
            <a:r>
              <a:rPr lang="zh-CN" altLang="en-US" sz="2000" dirty="0">
                <a:solidFill>
                  <a:schemeClr val="accent1"/>
                </a:solidFill>
                <a:latin typeface="+mj-ea"/>
                <a:ea typeface="+mj-ea"/>
                <a:cs typeface="HarmonyOS Sans SC Medium" panose="00000600000000000000" charset="-122"/>
              </a:rPr>
              <a:t>作为访问控制树根节点的</a:t>
            </a:r>
            <a:r>
              <a:rPr lang="zh-CN" altLang="en-US" sz="2000" b="1" dirty="0">
                <a:solidFill>
                  <a:srgbClr val="FF0000"/>
                </a:solidFill>
                <a:latin typeface="+mj-ea"/>
                <a:ea typeface="+mj-ea"/>
                <a:cs typeface="HarmonyOS Sans SC Medium" panose="00000600000000000000" charset="-122"/>
              </a:rPr>
              <a:t>右分支</a:t>
            </a:r>
            <a:r>
              <a:rPr lang="zh-CN" altLang="en-US" sz="2000" dirty="0">
                <a:solidFill>
                  <a:schemeClr val="accent1"/>
                </a:solidFill>
                <a:latin typeface="+mj-ea"/>
                <a:ea typeface="+mj-ea"/>
                <a:cs typeface="HarmonyOS Sans SC Medium" panose="00000600000000000000" charset="-122"/>
              </a:rPr>
              <a:t>，根节点使用</a:t>
            </a:r>
            <a:r>
              <a:rPr lang="en-US" altLang="zh-CN" sz="2000" dirty="0" smtClean="0">
                <a:solidFill>
                  <a:schemeClr val="accent1"/>
                </a:solidFill>
                <a:latin typeface="+mj-ea"/>
                <a:ea typeface="+mj-ea"/>
                <a:cs typeface="HarmonyOS Sans SC Medium" panose="00000600000000000000" charset="-122"/>
              </a:rPr>
              <a:t>2of2</a:t>
            </a:r>
            <a:r>
              <a:rPr lang="zh-CN" altLang="en-US" sz="2000" dirty="0">
                <a:solidFill>
                  <a:schemeClr val="accent1"/>
                </a:solidFill>
                <a:latin typeface="+mj-ea"/>
                <a:ea typeface="+mj-ea"/>
                <a:cs typeface="HarmonyOS Sans SC Medium" panose="00000600000000000000" charset="-122"/>
              </a:rPr>
              <a:t>连接</a:t>
            </a:r>
            <a:endParaRPr lang="zh-CN" altLang="en-US" sz="2000" dirty="0">
              <a:solidFill>
                <a:schemeClr val="accent1"/>
              </a:solidFill>
              <a:latin typeface="+mj-ea"/>
              <a:ea typeface="+mj-ea"/>
              <a:cs typeface="HarmonyOS Sans SC Medium" panose="00000600000000000000"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29360" y="585470"/>
            <a:ext cx="7288530" cy="631825"/>
          </a:xfrm>
          <a:prstGeom prst="rect">
            <a:avLst/>
          </a:prstGeom>
          <a:noFill/>
        </p:spPr>
        <p:txBody>
          <a:bodyPr wrap="square" lIns="0" tIns="0" rIns="0" bIns="0" rtlCol="0" anchor="ctr" anchorCtr="0">
            <a:noAutofit/>
          </a:bodyPr>
          <a:lstStyle/>
          <a:p>
            <a:pPr lvl="0">
              <a:defRPr/>
            </a:pP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a:p>
            <a:pPr lvl="0">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技术实施方案</a:t>
            </a:r>
            <a:r>
              <a:rPr lang="en-US" altLang="zh-CN" sz="3600" dirty="0" smtClean="0">
                <a:solidFill>
                  <a:srgbClr val="4D5068"/>
                </a:solidFill>
                <a:latin typeface="荆南缘默体" pitchFamily="2" charset="-122"/>
                <a:ea typeface="荆南缘默体" pitchFamily="2" charset="-122"/>
                <a:cs typeface="HarmonyOS Sans SC Medium" panose="00000600000000000000" charset="-122"/>
                <a:sym typeface="+mn-ea"/>
              </a:rPr>
              <a:t>——</a:t>
            </a:r>
            <a:r>
              <a:rPr lang="zh-CN" altLang="en-US" sz="3600" dirty="0" smtClean="0">
                <a:solidFill>
                  <a:srgbClr val="4D5068"/>
                </a:solidFill>
                <a:latin typeface="荆南缘默体" pitchFamily="2" charset="-122"/>
                <a:ea typeface="荆南缘默体" pitchFamily="2" charset="-122"/>
                <a:cs typeface="HarmonyOS Sans SC Medium" panose="00000600000000000000" charset="-122"/>
                <a:sym typeface="+mn-ea"/>
              </a:rPr>
              <a:t>系统安全性分析</a:t>
            </a:r>
            <a:endParaRPr lang="zh-CN" altLang="en-US" sz="3600" dirty="0">
              <a:solidFill>
                <a:srgbClr val="4D5068"/>
              </a:solidFill>
              <a:latin typeface="荆南缘默体" pitchFamily="2" charset="-122"/>
              <a:ea typeface="荆南缘默体" pitchFamily="2" charset="-122"/>
              <a:cs typeface="HarmonyOS Sans SC Medium" panose="00000600000000000000" charset="-122"/>
            </a:endParaRPr>
          </a:p>
          <a:p>
            <a:pPr lvl="0">
              <a:defRPr/>
            </a:pP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120" name="文本框 119"/>
          <p:cNvSpPr txBox="1"/>
          <p:nvPr/>
        </p:nvSpPr>
        <p:spPr>
          <a:xfrm>
            <a:off x="917575" y="1467485"/>
            <a:ext cx="7440295" cy="4212590"/>
          </a:xfrm>
          <a:prstGeom prst="rect">
            <a:avLst/>
          </a:prstGeom>
          <a:noFill/>
        </p:spPr>
        <p:txBody>
          <a:bodyPr wrap="square" rtlCol="0">
            <a:noAutofit/>
          </a:bodyPr>
          <a:lstStyle/>
          <a:p>
            <a:pPr marL="342900" lvl="0" indent="-342900">
              <a:lnSpc>
                <a:spcPct val="150000"/>
              </a:lnSpc>
              <a:buFont typeface="Arial" panose="020B0604020202020204" pitchFamily="34" charset="0"/>
              <a:buChar char="•"/>
              <a:defRPr/>
            </a:pPr>
            <a:r>
              <a:rPr lang="zh-CN" altLang="en-US" sz="2000" b="1" dirty="0">
                <a:solidFill>
                  <a:schemeClr val="accent1"/>
                </a:solidFill>
                <a:latin typeface="+mj-ea"/>
                <a:ea typeface="+mj-ea"/>
                <a:cs typeface="HarmonyOS Sans SC Medium" panose="00000600000000000000" charset="-122"/>
                <a:sym typeface="+mn-lt"/>
              </a:rPr>
              <a:t>数据存储：</a:t>
            </a:r>
            <a:r>
              <a:rPr lang="zh-CN" altLang="en-US" sz="2000" dirty="0">
                <a:solidFill>
                  <a:schemeClr val="accent1"/>
                </a:solidFill>
                <a:latin typeface="+mj-ea"/>
                <a:ea typeface="+mj-ea"/>
                <a:cs typeface="HarmonyOS Sans SC Medium" panose="00000600000000000000" charset="-122"/>
                <a:sym typeface="+mn-lt"/>
              </a:rPr>
              <a:t>相关机构的数据库中存放的数据为经过对称加密后的数据，即使数据库遭受外部攻击后金融数据被暴露，攻击者也无法从密文中获取任何信息。此外，共享</a:t>
            </a:r>
            <a:r>
              <a:rPr lang="zh-CN" altLang="en-US" sz="2000" b="1" dirty="0">
                <a:solidFill>
                  <a:schemeClr val="tx1">
                    <a:lumMod val="65000"/>
                    <a:lumOff val="35000"/>
                  </a:schemeClr>
                </a:solidFill>
                <a:cs typeface="+mn-ea"/>
                <a:sym typeface="+mn-lt"/>
              </a:rPr>
              <a:t>的</a:t>
            </a:r>
            <a:r>
              <a:rPr lang="zh-CN" altLang="en-US" sz="2000" dirty="0">
                <a:solidFill>
                  <a:schemeClr val="accent1"/>
                </a:solidFill>
                <a:latin typeface="+mj-ea"/>
                <a:ea typeface="+mj-ea"/>
                <a:cs typeface="HarmonyOS Sans SC Medium" panose="00000600000000000000" charset="-122"/>
                <a:sym typeface="+mn-lt"/>
              </a:rPr>
              <a:t>金融数据不包含高敏感数据，无法直接识别个人</a:t>
            </a:r>
            <a:endParaRPr lang="en-US" altLang="zh-CN" sz="2000" dirty="0" smtClean="0">
              <a:solidFill>
                <a:schemeClr val="accent1"/>
              </a:solidFill>
              <a:latin typeface="+mj-ea"/>
              <a:ea typeface="+mj-ea"/>
              <a:cs typeface="HarmonyOS Sans SC Medium" panose="00000600000000000000" charset="-122"/>
              <a:sym typeface="+mn-lt"/>
            </a:endParaRPr>
          </a:p>
          <a:p>
            <a:pPr marL="342900" indent="-342900">
              <a:lnSpc>
                <a:spcPct val="150000"/>
              </a:lnSpc>
              <a:buFont typeface="Arial" panose="020B0604020202020204" pitchFamily="34" charset="0"/>
              <a:buChar char="•"/>
              <a:defRPr/>
            </a:pPr>
            <a:r>
              <a:rPr lang="zh-CN" altLang="zh-CN" sz="2000" b="1" dirty="0">
                <a:solidFill>
                  <a:schemeClr val="accent1"/>
                </a:solidFill>
                <a:latin typeface="+mj-ea"/>
                <a:ea typeface="+mj-ea"/>
                <a:cs typeface="HarmonyOS Sans SC Medium" panose="00000600000000000000" charset="-122"/>
              </a:rPr>
              <a:t>数据共享：</a:t>
            </a:r>
            <a:r>
              <a:rPr lang="zh-CN" altLang="zh-CN" sz="2000" dirty="0">
                <a:solidFill>
                  <a:schemeClr val="accent1"/>
                </a:solidFill>
                <a:latin typeface="+mj-ea"/>
                <a:ea typeface="+mj-ea"/>
                <a:cs typeface="HarmonyOS Sans SC Medium" panose="00000600000000000000" charset="-122"/>
              </a:rPr>
              <a:t>本文提出的金融数据共享系统以区块链为基础，通过共识机制和加密算法来保障数据共享过程的安全性。去中心化的结构避免单点故障风险，为数据共享过程提供安全保障</a:t>
            </a:r>
            <a:endParaRPr lang="en-US" altLang="zh-CN" sz="2000" dirty="0">
              <a:solidFill>
                <a:schemeClr val="accent1"/>
              </a:solidFill>
              <a:latin typeface="+mj-ea"/>
              <a:ea typeface="+mj-ea"/>
              <a:cs typeface="HarmonyOS Sans SC Medium" panose="00000600000000000000" charset="-122"/>
            </a:endParaRPr>
          </a:p>
          <a:p>
            <a:pPr marL="342900" indent="-342900">
              <a:lnSpc>
                <a:spcPct val="150000"/>
              </a:lnSpc>
              <a:buFont typeface="Arial" panose="020B0604020202020204" pitchFamily="34" charset="0"/>
              <a:buChar char="•"/>
              <a:defRPr/>
            </a:pPr>
            <a:r>
              <a:rPr lang="zh-CN" altLang="zh-CN" sz="2000" b="1" dirty="0">
                <a:solidFill>
                  <a:schemeClr val="accent1"/>
                </a:solidFill>
                <a:latin typeface="+mj-ea"/>
                <a:ea typeface="+mj-ea"/>
                <a:cs typeface="HarmonyOS Sans SC Medium" panose="00000600000000000000" charset="-122"/>
              </a:rPr>
              <a:t>数据访问：</a:t>
            </a:r>
            <a:r>
              <a:rPr lang="zh-CN" altLang="zh-CN" sz="2000" dirty="0">
                <a:solidFill>
                  <a:schemeClr val="accent1"/>
                </a:solidFill>
                <a:latin typeface="+mj-ea"/>
                <a:ea typeface="+mj-ea"/>
                <a:cs typeface="HarmonyOS Sans SC Medium" panose="00000600000000000000" charset="-122"/>
              </a:rPr>
              <a:t>金融数据通过提出的创新算法实现分级访问控制，安全可靠，可以抵御非法攻击</a:t>
            </a:r>
            <a:endParaRPr lang="zh-CN" altLang="en-US" sz="2000" dirty="0">
              <a:solidFill>
                <a:schemeClr val="accent1"/>
              </a:solidFill>
              <a:latin typeface="+mj-ea"/>
              <a:ea typeface="+mj-ea"/>
              <a:cs typeface="HarmonyOS Sans SC Medium" panose="00000600000000000000" charset="-122"/>
              <a:sym typeface="+mn-lt"/>
            </a:endParaRPr>
          </a:p>
        </p:txBody>
      </p:sp>
      <p:pic>
        <p:nvPicPr>
          <p:cNvPr id="2" name="图形 1"/>
          <p:cNvPicPr>
            <a:picLocks noChangeAspect="1"/>
          </p:cNvPicPr>
          <p:nvPr/>
        </p:nvPicPr>
        <p:blipFill>
          <a:blip r:embed="rId1"/>
          <a:stretch>
            <a:fillRect/>
          </a:stretch>
        </p:blipFill>
        <p:spPr>
          <a:xfrm flipH="1">
            <a:off x="8517455" y="3084162"/>
            <a:ext cx="2959092" cy="282409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12192000" cy="6858000"/>
            <a:chOff x="0" y="0"/>
            <a:chExt cx="12192000" cy="6858000"/>
          </a:xfrm>
        </p:grpSpPr>
        <p:grpSp>
          <p:nvGrpSpPr>
            <p:cNvPr id="9" name="组合 8"/>
            <p:cNvGrpSpPr/>
            <p:nvPr/>
          </p:nvGrpSpPr>
          <p:grpSpPr>
            <a:xfrm>
              <a:off x="0" y="0"/>
              <a:ext cx="12192000" cy="6858000"/>
              <a:chOff x="0" y="0"/>
              <a:chExt cx="12192000" cy="6858000"/>
            </a:xfrm>
          </p:grpSpPr>
          <p:sp>
            <p:nvSpPr>
              <p:cNvPr id="5" name="矩形 4"/>
              <p:cNvSpPr/>
              <p:nvPr/>
            </p:nvSpPr>
            <p:spPr>
              <a:xfrm>
                <a:off x="0" y="0"/>
                <a:ext cx="12192000" cy="6858000"/>
              </a:xfrm>
              <a:prstGeom prst="rect">
                <a:avLst/>
              </a:prstGeom>
              <a:solidFill>
                <a:srgbClr val="C3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圆角 5"/>
              <p:cNvSpPr/>
              <p:nvPr/>
            </p:nvSpPr>
            <p:spPr>
              <a:xfrm>
                <a:off x="523875" y="471488"/>
                <a:ext cx="11144250" cy="5915025"/>
              </a:xfrm>
              <a:prstGeom prst="roundRect">
                <a:avLst>
                  <a:gd name="adj" fmla="val 7639"/>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698078" y="1205349"/>
              <a:ext cx="8970047" cy="5181163"/>
            </a:xfrm>
            <a:prstGeom prst="rect">
              <a:avLst/>
            </a:prstGeom>
          </p:spPr>
        </p:pic>
      </p:grpSp>
      <p:grpSp>
        <p:nvGrpSpPr>
          <p:cNvPr id="3" name="组合 2"/>
          <p:cNvGrpSpPr/>
          <p:nvPr/>
        </p:nvGrpSpPr>
        <p:grpSpPr>
          <a:xfrm>
            <a:off x="4024412" y="927642"/>
            <a:ext cx="4143177" cy="1536427"/>
            <a:chOff x="4024412" y="927642"/>
            <a:chExt cx="4143177" cy="1536427"/>
          </a:xfrm>
        </p:grpSpPr>
        <p:sp>
          <p:nvSpPr>
            <p:cNvPr id="61" name="文本框 60"/>
            <p:cNvSpPr txBox="1"/>
            <p:nvPr/>
          </p:nvSpPr>
          <p:spPr>
            <a:xfrm>
              <a:off x="4024412" y="927642"/>
              <a:ext cx="4143177" cy="1231106"/>
            </a:xfrm>
            <a:prstGeom prst="rect">
              <a:avLst/>
            </a:prstGeom>
            <a:noFill/>
          </p:spPr>
          <p:txBody>
            <a:bodyPr wrap="square" lIns="0" tIns="0" rIns="0" bIns="0" rtlCol="0" anchor="ctr" anchorCtr="0">
              <a:spAutoFit/>
            </a:bodyPr>
            <a:lstStyle/>
            <a:p>
              <a:pPr lvl="0" algn="ctr">
                <a:defRPr/>
              </a:pPr>
              <a:r>
                <a:rPr lang="zh-CN" altLang="en-US" sz="80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目录</a:t>
              </a:r>
              <a:endParaRPr lang="zh-CN" altLang="en-US" sz="80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62" name="文本框 61"/>
            <p:cNvSpPr txBox="1"/>
            <p:nvPr/>
          </p:nvSpPr>
          <p:spPr>
            <a:xfrm>
              <a:off x="4635500" y="2063959"/>
              <a:ext cx="2921000" cy="400110"/>
            </a:xfrm>
            <a:prstGeom prst="rect">
              <a:avLst/>
            </a:prstGeom>
            <a:noFill/>
          </p:spPr>
          <p:txBody>
            <a:bodyPr wrap="square" rtlCol="0">
              <a:spAutoFit/>
            </a:bodyPr>
            <a:lstStyle/>
            <a:p>
              <a:pPr algn="dist"/>
              <a:r>
                <a:rPr lang="en-US" altLang="zh-CN" sz="2000" dirty="0">
                  <a:solidFill>
                    <a:srgbClr val="FF9800"/>
                  </a:solidFill>
                  <a:latin typeface="荆南缘默体" pitchFamily="2" charset="-122"/>
                  <a:ea typeface="荆南缘默体" pitchFamily="2" charset="-122"/>
                  <a:cs typeface="+mn-ea"/>
                  <a:sym typeface="HarmonyOS Sans SC Medium" panose="00000600000000000000" charset="-122"/>
                </a:rPr>
                <a:t>CONTENT</a:t>
              </a:r>
              <a:endParaRPr lang="en-US" altLang="zh-CN" sz="2000" dirty="0">
                <a:solidFill>
                  <a:srgbClr val="FF9800"/>
                </a:solidFill>
                <a:latin typeface="荆南缘默体" pitchFamily="2" charset="-122"/>
                <a:ea typeface="荆南缘默体" pitchFamily="2" charset="-122"/>
                <a:cs typeface="+mn-ea"/>
                <a:sym typeface="HarmonyOS Sans SC Medium" panose="00000600000000000000" charset="-122"/>
              </a:endParaRPr>
            </a:p>
          </p:txBody>
        </p:sp>
      </p:grpSp>
      <p:grpSp>
        <p:nvGrpSpPr>
          <p:cNvPr id="7" name="组合 6"/>
          <p:cNvGrpSpPr/>
          <p:nvPr/>
        </p:nvGrpSpPr>
        <p:grpSpPr>
          <a:xfrm>
            <a:off x="971241" y="2268647"/>
            <a:ext cx="10249518" cy="3004953"/>
            <a:chOff x="971241" y="2306749"/>
            <a:chExt cx="10249518" cy="3004953"/>
          </a:xfrm>
        </p:grpSpPr>
        <p:sp>
          <p:nvSpPr>
            <p:cNvPr id="27" name="文本框 26"/>
            <p:cNvSpPr txBox="1"/>
            <p:nvPr/>
          </p:nvSpPr>
          <p:spPr>
            <a:xfrm>
              <a:off x="971241" y="3810711"/>
              <a:ext cx="2573235" cy="430530"/>
            </a:xfrm>
            <a:prstGeom prst="rect">
              <a:avLst/>
            </a:prstGeom>
            <a:noFill/>
          </p:spPr>
          <p:txBody>
            <a:bodyPr wrap="square" lIns="0" tIns="0" rIns="0" bIns="0" rtlCol="0" anchor="ctr" anchorCtr="0">
              <a:spAutoFit/>
            </a:bodyPr>
            <a:lstStyle/>
            <a:p>
              <a:pPr lvl="0" algn="ctr">
                <a:defRPr/>
              </a:pPr>
              <a:r>
                <a:rPr lang="zh-CN" altLang="en-US" sz="28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背景与动机</a:t>
              </a:r>
              <a:endParaRPr lang="zh-CN" altLang="en-US" sz="28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32" name="椭圆 31"/>
            <p:cNvSpPr/>
            <p:nvPr/>
          </p:nvSpPr>
          <p:spPr>
            <a:xfrm>
              <a:off x="1591367" y="2306749"/>
              <a:ext cx="1332983" cy="1332983"/>
            </a:xfrm>
            <a:prstGeom prst="ellipse">
              <a:avLst/>
            </a:prstGeom>
            <a:solidFill>
              <a:srgbClr val="FF98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S" altLang="zh-CN" sz="4800" dirty="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33" name="椭圆 32"/>
            <p:cNvSpPr/>
            <p:nvPr/>
          </p:nvSpPr>
          <p:spPr>
            <a:xfrm>
              <a:off x="1689892" y="2405274"/>
              <a:ext cx="1135933" cy="113593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35" name="文本框 34"/>
            <p:cNvSpPr txBox="1"/>
            <p:nvPr/>
          </p:nvSpPr>
          <p:spPr>
            <a:xfrm>
              <a:off x="3476033" y="4881172"/>
              <a:ext cx="2573235" cy="430530"/>
            </a:xfrm>
            <a:prstGeom prst="rect">
              <a:avLst/>
            </a:prstGeom>
            <a:noFill/>
          </p:spPr>
          <p:txBody>
            <a:bodyPr wrap="square" lIns="0" tIns="0" rIns="0" bIns="0" rtlCol="0" anchor="ctr" anchorCtr="0">
              <a:spAutoFit/>
            </a:bodyPr>
            <a:lstStyle/>
            <a:p>
              <a:pPr lvl="0" algn="ctr">
                <a:defRPr/>
              </a:pPr>
              <a:r>
                <a:rPr lang="zh-CN" altLang="en-US" sz="28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设计理念</a:t>
              </a:r>
              <a:endParaRPr lang="zh-CN" altLang="en-US" sz="28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40" name="椭圆 39"/>
            <p:cNvSpPr/>
            <p:nvPr/>
          </p:nvSpPr>
          <p:spPr>
            <a:xfrm>
              <a:off x="4096159" y="3377209"/>
              <a:ext cx="1332983" cy="1332983"/>
            </a:xfrm>
            <a:prstGeom prst="ellipse">
              <a:avLst/>
            </a:prstGeom>
            <a:solidFill>
              <a:srgbClr val="FF98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S" altLang="zh-CN" sz="4800" dirty="0">
                <a:solidFill>
                  <a:schemeClr val="bg1"/>
                </a:solidFill>
                <a:latin typeface="荆南缘默体" pitchFamily="2" charset="-122"/>
                <a:ea typeface="荆南缘默体" pitchFamily="2" charset="-122"/>
                <a:cs typeface="HarmonyOS Sans SC Medium" panose="00000600000000000000" charset="-122"/>
              </a:endParaRPr>
            </a:p>
          </p:txBody>
        </p:sp>
        <p:sp>
          <p:nvSpPr>
            <p:cNvPr id="41" name="椭圆 40"/>
            <p:cNvSpPr/>
            <p:nvPr/>
          </p:nvSpPr>
          <p:spPr>
            <a:xfrm>
              <a:off x="4194684" y="3475734"/>
              <a:ext cx="1135933" cy="113593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S" altLang="zh-CN" sz="4000" dirty="0">
                <a:solidFill>
                  <a:schemeClr val="bg1"/>
                </a:solidFill>
                <a:latin typeface="荆南缘默体" pitchFamily="2" charset="-122"/>
                <a:ea typeface="荆南缘默体" pitchFamily="2" charset="-122"/>
                <a:cs typeface="HarmonyOS Sans SC Medium" panose="00000600000000000000" charset="-122"/>
              </a:endParaRPr>
            </a:p>
          </p:txBody>
        </p:sp>
        <p:sp>
          <p:nvSpPr>
            <p:cNvPr id="43" name="文本框 42"/>
            <p:cNvSpPr txBox="1"/>
            <p:nvPr/>
          </p:nvSpPr>
          <p:spPr>
            <a:xfrm>
              <a:off x="8366438" y="3810711"/>
              <a:ext cx="2854321" cy="430530"/>
            </a:xfrm>
            <a:prstGeom prst="rect">
              <a:avLst/>
            </a:prstGeom>
            <a:noFill/>
          </p:spPr>
          <p:txBody>
            <a:bodyPr wrap="square" lIns="0" tIns="0" rIns="0" bIns="0" rtlCol="0" anchor="ctr" anchorCtr="0">
              <a:spAutoFit/>
            </a:bodyPr>
            <a:lstStyle/>
            <a:p>
              <a:pPr lvl="0" algn="ctr">
                <a:defRPr/>
              </a:pPr>
              <a:r>
                <a:rPr lang="zh-CN" altLang="en-US" sz="28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总结</a:t>
              </a:r>
              <a:endParaRPr lang="zh-CN" altLang="en-US" sz="28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48" name="椭圆 47"/>
            <p:cNvSpPr/>
            <p:nvPr/>
          </p:nvSpPr>
          <p:spPr>
            <a:xfrm>
              <a:off x="9127107" y="2306749"/>
              <a:ext cx="1332983" cy="1332983"/>
            </a:xfrm>
            <a:prstGeom prst="ellipse">
              <a:avLst/>
            </a:prstGeom>
            <a:solidFill>
              <a:srgbClr val="FF98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S" altLang="zh-CN" sz="4800" dirty="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49" name="椭圆 48"/>
            <p:cNvSpPr/>
            <p:nvPr/>
          </p:nvSpPr>
          <p:spPr>
            <a:xfrm>
              <a:off x="9225632" y="2405274"/>
              <a:ext cx="1135933" cy="113593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S" altLang="zh-CN" sz="4000" dirty="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50" name="椭圆 49"/>
            <p:cNvSpPr/>
            <p:nvPr/>
          </p:nvSpPr>
          <p:spPr>
            <a:xfrm>
              <a:off x="3356853" y="3848504"/>
              <a:ext cx="306803" cy="306803"/>
            </a:xfrm>
            <a:prstGeom prst="ellipse">
              <a:avLst/>
            </a:prstGeom>
            <a:solidFill>
              <a:srgbClr val="4D50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sz="1400">
                <a:latin typeface="荆南缘默体" pitchFamily="2" charset="-122"/>
                <a:ea typeface="荆南缘默体" pitchFamily="2" charset="-122"/>
                <a:cs typeface="HarmonyOS Sans SC Medium" panose="00000600000000000000" charset="-122"/>
              </a:endParaRPr>
            </a:p>
          </p:txBody>
        </p:sp>
        <p:sp>
          <p:nvSpPr>
            <p:cNvPr id="51" name="椭圆 50"/>
            <p:cNvSpPr/>
            <p:nvPr/>
          </p:nvSpPr>
          <p:spPr>
            <a:xfrm>
              <a:off x="5861645" y="3848504"/>
              <a:ext cx="306803" cy="306803"/>
            </a:xfrm>
            <a:prstGeom prst="ellipse">
              <a:avLst/>
            </a:prstGeom>
            <a:solidFill>
              <a:srgbClr val="4D50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sz="1400">
                <a:latin typeface="荆南缘默体" pitchFamily="2" charset="-122"/>
                <a:ea typeface="荆南缘默体" pitchFamily="2" charset="-122"/>
                <a:cs typeface="HarmonyOS Sans SC Medium" panose="00000600000000000000" charset="-122"/>
              </a:endParaRPr>
            </a:p>
          </p:txBody>
        </p:sp>
        <p:sp>
          <p:nvSpPr>
            <p:cNvPr id="53" name="文本框 52"/>
            <p:cNvSpPr txBox="1"/>
            <p:nvPr/>
          </p:nvSpPr>
          <p:spPr>
            <a:xfrm>
              <a:off x="5980825" y="4881172"/>
              <a:ext cx="2573235" cy="430530"/>
            </a:xfrm>
            <a:prstGeom prst="rect">
              <a:avLst/>
            </a:prstGeom>
            <a:noFill/>
          </p:spPr>
          <p:txBody>
            <a:bodyPr wrap="square" lIns="0" tIns="0" rIns="0" bIns="0" rtlCol="0" anchor="ctr" anchorCtr="0">
              <a:spAutoFit/>
            </a:bodyPr>
            <a:lstStyle/>
            <a:p>
              <a:pPr lvl="0" algn="ctr">
                <a:defRPr/>
              </a:pPr>
              <a:r>
                <a:rPr lang="zh-CN" altLang="en-US" sz="28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技术实践方案</a:t>
              </a:r>
              <a:endParaRPr lang="zh-CN" altLang="en-US" sz="28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58" name="椭圆 57"/>
            <p:cNvSpPr/>
            <p:nvPr/>
          </p:nvSpPr>
          <p:spPr>
            <a:xfrm>
              <a:off x="6600951" y="3377209"/>
              <a:ext cx="1332983" cy="1332983"/>
            </a:xfrm>
            <a:prstGeom prst="ellipse">
              <a:avLst/>
            </a:prstGeom>
            <a:solidFill>
              <a:srgbClr val="FF98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S" altLang="zh-CN" sz="4800" dirty="0">
                <a:solidFill>
                  <a:schemeClr val="bg1"/>
                </a:solidFill>
                <a:latin typeface="荆南缘默体" pitchFamily="2" charset="-122"/>
                <a:ea typeface="荆南缘默体" pitchFamily="2" charset="-122"/>
                <a:cs typeface="HarmonyOS Sans SC Medium" panose="00000600000000000000" charset="-122"/>
              </a:endParaRPr>
            </a:p>
          </p:txBody>
        </p:sp>
        <p:sp>
          <p:nvSpPr>
            <p:cNvPr id="59" name="椭圆 58"/>
            <p:cNvSpPr/>
            <p:nvPr/>
          </p:nvSpPr>
          <p:spPr>
            <a:xfrm>
              <a:off x="6699476" y="3475734"/>
              <a:ext cx="1135933" cy="113593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S" altLang="zh-CN" sz="4000" dirty="0">
                <a:solidFill>
                  <a:schemeClr val="bg1"/>
                </a:solidFill>
                <a:latin typeface="荆南缘默体" pitchFamily="2" charset="-122"/>
                <a:ea typeface="荆南缘默体" pitchFamily="2" charset="-122"/>
                <a:cs typeface="HarmonyOS Sans SC Medium" panose="00000600000000000000" charset="-122"/>
              </a:endParaRPr>
            </a:p>
          </p:txBody>
        </p:sp>
        <p:sp>
          <p:nvSpPr>
            <p:cNvPr id="60" name="椭圆 59"/>
            <p:cNvSpPr/>
            <p:nvPr/>
          </p:nvSpPr>
          <p:spPr>
            <a:xfrm>
              <a:off x="8248856" y="3848504"/>
              <a:ext cx="306803" cy="306803"/>
            </a:xfrm>
            <a:prstGeom prst="ellipse">
              <a:avLst/>
            </a:prstGeom>
            <a:solidFill>
              <a:srgbClr val="4D50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sz="1400">
                <a:latin typeface="荆南缘默体" pitchFamily="2" charset="-122"/>
                <a:ea typeface="荆南缘默体" pitchFamily="2" charset="-122"/>
                <a:cs typeface="HarmonyOS Sans SC Medium" panose="00000600000000000000" charset="-122"/>
              </a:endParaRPr>
            </a:p>
          </p:txBody>
        </p:sp>
        <p:sp>
          <p:nvSpPr>
            <p:cNvPr id="4" name="矩形 3"/>
            <p:cNvSpPr/>
            <p:nvPr/>
          </p:nvSpPr>
          <p:spPr>
            <a:xfrm>
              <a:off x="1644403" y="2619297"/>
              <a:ext cx="1226911" cy="707886"/>
            </a:xfrm>
            <a:prstGeom prst="rect">
              <a:avLst/>
            </a:prstGeom>
          </p:spPr>
          <p:txBody>
            <a:bodyPr wrap="square">
              <a:spAutoFit/>
            </a:bodyPr>
            <a:lstStyle/>
            <a:p>
              <a:pPr algn="ctr"/>
              <a:r>
                <a:rPr lang="en-US" altLang="zh-CN" sz="4000" dirty="0">
                  <a:solidFill>
                    <a:schemeClr val="bg1"/>
                  </a:solidFill>
                  <a:latin typeface="荆南缘默体" pitchFamily="2" charset="-122"/>
                  <a:ea typeface="荆南缘默体" pitchFamily="2" charset="-122"/>
                  <a:cs typeface="HarmonyOS Sans SC Medium" panose="00000600000000000000" charset="-122"/>
                </a:rPr>
                <a:t>01</a:t>
              </a:r>
              <a:endParaRPr lang="zh-CN" altLang="en-US" sz="4000" dirty="0">
                <a:solidFill>
                  <a:schemeClr val="bg1"/>
                </a:solidFill>
                <a:cs typeface="HarmonyOS Sans SC Medium" panose="00000600000000000000" charset="-122"/>
              </a:endParaRPr>
            </a:p>
          </p:txBody>
        </p:sp>
        <p:sp>
          <p:nvSpPr>
            <p:cNvPr id="63" name="矩形 62"/>
            <p:cNvSpPr/>
            <p:nvPr/>
          </p:nvSpPr>
          <p:spPr>
            <a:xfrm>
              <a:off x="4149195" y="3689757"/>
              <a:ext cx="1226911" cy="707886"/>
            </a:xfrm>
            <a:prstGeom prst="rect">
              <a:avLst/>
            </a:prstGeom>
          </p:spPr>
          <p:txBody>
            <a:bodyPr wrap="square">
              <a:spAutoFit/>
            </a:bodyPr>
            <a:lstStyle/>
            <a:p>
              <a:pPr algn="ctr"/>
              <a:r>
                <a:rPr lang="en-US" altLang="zh-CN" sz="4000" dirty="0">
                  <a:solidFill>
                    <a:schemeClr val="bg1"/>
                  </a:solidFill>
                  <a:latin typeface="荆南缘默体" pitchFamily="2" charset="-122"/>
                  <a:ea typeface="荆南缘默体" pitchFamily="2" charset="-122"/>
                  <a:cs typeface="HarmonyOS Sans SC Medium" panose="00000600000000000000" charset="-122"/>
                </a:rPr>
                <a:t>02</a:t>
              </a:r>
              <a:endParaRPr lang="zh-CN" altLang="en-US" sz="4000" dirty="0">
                <a:solidFill>
                  <a:schemeClr val="bg1"/>
                </a:solidFill>
                <a:cs typeface="HarmonyOS Sans SC Medium" panose="00000600000000000000" charset="-122"/>
              </a:endParaRPr>
            </a:p>
          </p:txBody>
        </p:sp>
        <p:sp>
          <p:nvSpPr>
            <p:cNvPr id="64" name="矩形 63"/>
            <p:cNvSpPr/>
            <p:nvPr/>
          </p:nvSpPr>
          <p:spPr>
            <a:xfrm>
              <a:off x="6653987" y="3689757"/>
              <a:ext cx="1226911" cy="707886"/>
            </a:xfrm>
            <a:prstGeom prst="rect">
              <a:avLst/>
            </a:prstGeom>
          </p:spPr>
          <p:txBody>
            <a:bodyPr wrap="square">
              <a:spAutoFit/>
            </a:bodyPr>
            <a:lstStyle/>
            <a:p>
              <a:pPr algn="ctr"/>
              <a:r>
                <a:rPr lang="en-US" altLang="zh-CN" sz="4000" dirty="0">
                  <a:solidFill>
                    <a:schemeClr val="bg1"/>
                  </a:solidFill>
                  <a:latin typeface="荆南缘默体" pitchFamily="2" charset="-122"/>
                  <a:ea typeface="荆南缘默体" pitchFamily="2" charset="-122"/>
                  <a:cs typeface="HarmonyOS Sans SC Medium" panose="00000600000000000000" charset="-122"/>
                </a:rPr>
                <a:t>03</a:t>
              </a:r>
              <a:endParaRPr lang="zh-CN" altLang="en-US" sz="4000" dirty="0">
                <a:solidFill>
                  <a:schemeClr val="bg1"/>
                </a:solidFill>
                <a:cs typeface="HarmonyOS Sans SC Medium" panose="00000600000000000000" charset="-122"/>
              </a:endParaRPr>
            </a:p>
          </p:txBody>
        </p:sp>
        <p:sp>
          <p:nvSpPr>
            <p:cNvPr id="65" name="矩形 64"/>
            <p:cNvSpPr/>
            <p:nvPr/>
          </p:nvSpPr>
          <p:spPr>
            <a:xfrm>
              <a:off x="9180143" y="2619297"/>
              <a:ext cx="1226911" cy="707886"/>
            </a:xfrm>
            <a:prstGeom prst="rect">
              <a:avLst/>
            </a:prstGeom>
          </p:spPr>
          <p:txBody>
            <a:bodyPr wrap="square">
              <a:spAutoFit/>
            </a:bodyPr>
            <a:lstStyle/>
            <a:p>
              <a:pPr algn="ctr"/>
              <a:r>
                <a:rPr lang="en-US" altLang="zh-CN" sz="4000" dirty="0">
                  <a:solidFill>
                    <a:schemeClr val="bg1"/>
                  </a:solidFill>
                  <a:latin typeface="荆南缘默体" pitchFamily="2" charset="-122"/>
                  <a:ea typeface="荆南缘默体" pitchFamily="2" charset="-122"/>
                  <a:cs typeface="HarmonyOS Sans SC Medium" panose="00000600000000000000" charset="-122"/>
                </a:rPr>
                <a:t>04</a:t>
              </a:r>
              <a:endParaRPr lang="zh-CN" altLang="en-US" sz="4000" dirty="0">
                <a:solidFill>
                  <a:schemeClr val="bg1"/>
                </a:solidFill>
                <a:cs typeface="HarmonyOS Sans SC Medium" panose="00000600000000000000" charset="-122"/>
              </a:endParaRPr>
            </a:p>
          </p:txBody>
        </p:sp>
      </p:grpSp>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1033" y="5220924"/>
            <a:ext cx="2237237" cy="1549474"/>
          </a:xfrm>
          <a:prstGeom prst="rect">
            <a:avLst/>
          </a:prstGeom>
        </p:spPr>
      </p:pic>
      <p:pic>
        <p:nvPicPr>
          <p:cNvPr id="10"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43" y="5130067"/>
            <a:ext cx="1624060" cy="1470468"/>
          </a:xfrm>
          <a:prstGeom prst="rect">
            <a:avLst/>
          </a:prstGeom>
        </p:spPr>
      </p:pic>
      <p:pic>
        <p:nvPicPr>
          <p:cNvPr id="11" name="图形 1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65782" y="2564535"/>
            <a:ext cx="855757" cy="1098555"/>
          </a:xfrm>
          <a:prstGeom prst="rect">
            <a:avLst/>
          </a:prstGeom>
        </p:spPr>
      </p:pic>
      <p:pic>
        <p:nvPicPr>
          <p:cNvPr id="17" name="图形 1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3034891" y="2508784"/>
            <a:ext cx="873144" cy="11818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12192000" cy="6858000"/>
            <a:chOff x="0" y="0"/>
            <a:chExt cx="12192000" cy="6858000"/>
          </a:xfrm>
        </p:grpSpPr>
        <p:grpSp>
          <p:nvGrpSpPr>
            <p:cNvPr id="9" name="组合 8"/>
            <p:cNvGrpSpPr/>
            <p:nvPr/>
          </p:nvGrpSpPr>
          <p:grpSpPr>
            <a:xfrm>
              <a:off x="0" y="0"/>
              <a:ext cx="12192000" cy="6858000"/>
              <a:chOff x="0" y="0"/>
              <a:chExt cx="12192000" cy="6858000"/>
            </a:xfrm>
          </p:grpSpPr>
          <p:sp>
            <p:nvSpPr>
              <p:cNvPr id="5" name="矩形 4"/>
              <p:cNvSpPr/>
              <p:nvPr/>
            </p:nvSpPr>
            <p:spPr>
              <a:xfrm>
                <a:off x="0" y="0"/>
                <a:ext cx="12192000" cy="6858000"/>
              </a:xfrm>
              <a:prstGeom prst="rect">
                <a:avLst/>
              </a:prstGeom>
              <a:solidFill>
                <a:srgbClr val="C3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圆角 5"/>
              <p:cNvSpPr/>
              <p:nvPr/>
            </p:nvSpPr>
            <p:spPr>
              <a:xfrm>
                <a:off x="523875" y="471488"/>
                <a:ext cx="11144250" cy="5915025"/>
              </a:xfrm>
              <a:prstGeom prst="roundRect">
                <a:avLst>
                  <a:gd name="adj" fmla="val 7639"/>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pic>
          <p:nvPicPr>
            <p:cNvPr id="12" name="图形 11"/>
            <p:cNvPicPr>
              <a:picLocks noChangeAspect="1"/>
            </p:cNvPicPr>
            <p:nvPr/>
          </p:nvPicPr>
          <p:blipFill>
            <a:blip r:embed="rId1"/>
            <a:stretch>
              <a:fillRect/>
            </a:stretch>
          </p:blipFill>
          <p:spPr>
            <a:xfrm>
              <a:off x="2698078" y="1205349"/>
              <a:ext cx="8970047" cy="5181163"/>
            </a:xfrm>
            <a:prstGeom prst="rect">
              <a:avLst/>
            </a:prstGeom>
          </p:spPr>
        </p:pic>
      </p:grpSp>
      <p:pic>
        <p:nvPicPr>
          <p:cNvPr id="39" name="图形 38"/>
          <p:cNvPicPr>
            <a:picLocks noChangeAspect="1"/>
          </p:cNvPicPr>
          <p:nvPr/>
        </p:nvPicPr>
        <p:blipFill>
          <a:blip r:embed="rId2"/>
          <a:stretch>
            <a:fillRect/>
          </a:stretch>
        </p:blipFill>
        <p:spPr>
          <a:xfrm>
            <a:off x="1127125" y="1492673"/>
            <a:ext cx="459543" cy="459543"/>
          </a:xfrm>
          <a:prstGeom prst="rect">
            <a:avLst/>
          </a:prstGeom>
        </p:spPr>
      </p:pic>
      <p:sp>
        <p:nvSpPr>
          <p:cNvPr id="42" name="矩形 41"/>
          <p:cNvSpPr/>
          <p:nvPr/>
        </p:nvSpPr>
        <p:spPr>
          <a:xfrm>
            <a:off x="1688465" y="1492885"/>
            <a:ext cx="2018030" cy="583565"/>
          </a:xfrm>
          <a:prstGeom prst="rect">
            <a:avLst/>
          </a:prstGeom>
        </p:spPr>
        <p:txBody>
          <a:bodyPr wrap="square">
            <a:spAutoFit/>
          </a:bodyPr>
          <a:lstStyle/>
          <a:p>
            <a:r>
              <a:rPr lang="en-US" altLang="zh-CN" sz="3200" dirty="0">
                <a:solidFill>
                  <a:srgbClr val="FF9800"/>
                </a:solidFill>
                <a:latin typeface="荆南缘默体" pitchFamily="2" charset="-122"/>
                <a:ea typeface="荆南缘默体" pitchFamily="2" charset="-122"/>
                <a:cs typeface="HarmonyOS Sans SC Medium" panose="00000600000000000000" charset="-122"/>
              </a:rPr>
              <a:t>Part 04</a:t>
            </a:r>
            <a:endParaRPr lang="zh-CN" altLang="en-US" sz="3200" dirty="0">
              <a:solidFill>
                <a:srgbClr val="FF9800"/>
              </a:solidFill>
              <a:latin typeface="荆南缘默体" pitchFamily="2" charset="-122"/>
              <a:ea typeface="荆南缘默体" pitchFamily="2" charset="-122"/>
              <a:cs typeface="HarmonyOS Sans SC Medium" panose="00000600000000000000" charset="-122"/>
            </a:endParaRPr>
          </a:p>
        </p:txBody>
      </p:sp>
      <p:sp>
        <p:nvSpPr>
          <p:cNvPr id="44" name="文本框 43"/>
          <p:cNvSpPr txBox="1"/>
          <p:nvPr/>
        </p:nvSpPr>
        <p:spPr>
          <a:xfrm>
            <a:off x="1127125" y="2321560"/>
            <a:ext cx="2050415" cy="1107440"/>
          </a:xfrm>
          <a:prstGeom prst="rect">
            <a:avLst/>
          </a:prstGeom>
          <a:noFill/>
        </p:spPr>
        <p:txBody>
          <a:bodyPr wrap="square" lIns="0" tIns="0" rIns="0" bIns="0" rtlCol="0" anchor="ctr" anchorCtr="0">
            <a:spAutoFit/>
          </a:bodyPr>
          <a:lstStyle/>
          <a:p>
            <a:pPr lvl="0">
              <a:defRPr/>
            </a:pPr>
            <a:r>
              <a:rPr lang="zh-CN" altLang="en-US" sz="72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总结</a:t>
            </a:r>
            <a:endParaRPr lang="zh-CN" altLang="en-US" sz="72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pic>
        <p:nvPicPr>
          <p:cNvPr id="14" name="图形 13"/>
          <p:cNvPicPr>
            <a:picLocks noChangeAspect="1"/>
          </p:cNvPicPr>
          <p:nvPr/>
        </p:nvPicPr>
        <p:blipFill>
          <a:blip r:embed="rId3"/>
          <a:stretch>
            <a:fillRect/>
          </a:stretch>
        </p:blipFill>
        <p:spPr>
          <a:xfrm>
            <a:off x="8441100" y="1004164"/>
            <a:ext cx="2392000" cy="2424836"/>
          </a:xfrm>
          <a:prstGeom prst="rect">
            <a:avLst/>
          </a:prstGeom>
        </p:spPr>
      </p:pic>
      <p:pic>
        <p:nvPicPr>
          <p:cNvPr id="2" name="图形 1"/>
          <p:cNvPicPr>
            <a:picLocks noChangeAspect="1"/>
          </p:cNvPicPr>
          <p:nvPr/>
        </p:nvPicPr>
        <p:blipFill>
          <a:blip r:embed="rId4"/>
          <a:stretch>
            <a:fillRect/>
          </a:stretch>
        </p:blipFill>
        <p:spPr>
          <a:xfrm>
            <a:off x="4521200" y="2898441"/>
            <a:ext cx="7018001" cy="34880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46199" y="609359"/>
            <a:ext cx="5322241" cy="553720"/>
          </a:xfrm>
          <a:prstGeom prst="rect">
            <a:avLst/>
          </a:prstGeom>
          <a:noFill/>
        </p:spPr>
        <p:txBody>
          <a:bodyPr wrap="square" lIns="0" tIns="0" rIns="0" bIns="0" rtlCol="0" anchor="ctr" anchorCtr="0">
            <a:spAutoFit/>
          </a:bodyPr>
          <a:lstStyle/>
          <a:p>
            <a:pPr lvl="0">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总结</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16" name="椭圆 15"/>
          <p:cNvSpPr/>
          <p:nvPr/>
        </p:nvSpPr>
        <p:spPr>
          <a:xfrm>
            <a:off x="9410247" y="3591458"/>
            <a:ext cx="755650" cy="7540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7" name="椭圆 16"/>
          <p:cNvSpPr/>
          <p:nvPr/>
        </p:nvSpPr>
        <p:spPr>
          <a:xfrm>
            <a:off x="10832647" y="4037545"/>
            <a:ext cx="377825" cy="37782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8" name="椭圆 17"/>
          <p:cNvSpPr/>
          <p:nvPr/>
        </p:nvSpPr>
        <p:spPr>
          <a:xfrm>
            <a:off x="8011660" y="4426483"/>
            <a:ext cx="552450" cy="550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9" name="椭圆 18"/>
          <p:cNvSpPr/>
          <p:nvPr/>
        </p:nvSpPr>
        <p:spPr>
          <a:xfrm>
            <a:off x="9597572" y="2067458"/>
            <a:ext cx="804863" cy="804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29" name="椭圆 28"/>
          <p:cNvSpPr/>
          <p:nvPr/>
        </p:nvSpPr>
        <p:spPr>
          <a:xfrm>
            <a:off x="6941821" y="1457074"/>
            <a:ext cx="2397600" cy="23976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0" name="椭圆 29"/>
          <p:cNvSpPr/>
          <p:nvPr/>
        </p:nvSpPr>
        <p:spPr>
          <a:xfrm>
            <a:off x="10065553" y="2720674"/>
            <a:ext cx="1134000" cy="113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1" name="椭圆 30"/>
          <p:cNvSpPr/>
          <p:nvPr/>
        </p:nvSpPr>
        <p:spPr>
          <a:xfrm>
            <a:off x="8547222" y="4351428"/>
            <a:ext cx="1742400" cy="17424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38" name="文本框 37"/>
          <p:cNvSpPr txBox="1"/>
          <p:nvPr/>
        </p:nvSpPr>
        <p:spPr>
          <a:xfrm>
            <a:off x="1195070" y="2067560"/>
            <a:ext cx="5552440" cy="819150"/>
          </a:xfrm>
          <a:prstGeom prst="rect">
            <a:avLst/>
          </a:prstGeom>
          <a:noFill/>
        </p:spPr>
        <p:txBody>
          <a:bodyPr wrap="square" rtlCol="0">
            <a:noAutofit/>
          </a:bodyPr>
          <a:lstStyle/>
          <a:p>
            <a:pPr lvl="0">
              <a:defRPr/>
            </a:pPr>
            <a:r>
              <a:rPr lang="zh-CN" altLang="en-US" sz="3200" b="1" dirty="0">
                <a:solidFill>
                  <a:srgbClr val="4D5068"/>
                </a:solidFill>
                <a:latin typeface="+mj-ea"/>
                <a:ea typeface="+mj-ea"/>
                <a:cs typeface="HarmonyOS Sans SC Medium" panose="00000600000000000000" charset="-122"/>
                <a:sym typeface="HarmonyOS Sans SC Medium" panose="00000600000000000000" charset="-122"/>
              </a:rPr>
              <a:t>金融数据共享</a:t>
            </a:r>
            <a:endParaRPr lang="zh-CN" altLang="en-US" sz="3200" b="1" dirty="0">
              <a:solidFill>
                <a:srgbClr val="4D5068"/>
              </a:solidFill>
              <a:latin typeface="+mj-ea"/>
              <a:ea typeface="+mj-ea"/>
              <a:cs typeface="HarmonyOS Sans SC Medium" panose="00000600000000000000" charset="-122"/>
              <a:sym typeface="HarmonyOS Sans SC Medium" panose="00000600000000000000" charset="-122"/>
            </a:endParaRPr>
          </a:p>
          <a:p>
            <a:pPr lvl="0">
              <a:defRPr/>
            </a:pPr>
            <a:r>
              <a:rPr lang="en-US" altLang="zh-CN" sz="3200" b="1" dirty="0">
                <a:solidFill>
                  <a:srgbClr val="4D5068"/>
                </a:solidFill>
                <a:latin typeface="+mj-ea"/>
                <a:ea typeface="+mj-ea"/>
                <a:cs typeface="HarmonyOS Sans SC Medium" panose="00000600000000000000" charset="-122"/>
                <a:sym typeface="HarmonyOS Sans SC Medium" panose="00000600000000000000" charset="-122"/>
              </a:rPr>
              <a:t>    </a:t>
            </a:r>
            <a:r>
              <a:rPr lang="zh-CN" altLang="en-US" sz="3200" b="1" dirty="0">
                <a:solidFill>
                  <a:srgbClr val="4D5068"/>
                </a:solidFill>
                <a:latin typeface="+mj-ea"/>
                <a:ea typeface="+mj-ea"/>
                <a:cs typeface="HarmonyOS Sans SC Medium" panose="00000600000000000000" charset="-122"/>
                <a:sym typeface="HarmonyOS Sans SC Medium" panose="00000600000000000000" charset="-122"/>
              </a:rPr>
              <a:t>助力普惠金融</a:t>
            </a:r>
            <a:endParaRPr lang="zh-CN" altLang="en-US" sz="3200" b="1" dirty="0">
              <a:solidFill>
                <a:srgbClr val="4D5068"/>
              </a:solidFill>
              <a:latin typeface="+mj-ea"/>
              <a:ea typeface="+mj-ea"/>
              <a:cs typeface="HarmonyOS Sans SC Medium" panose="00000600000000000000" charset="-122"/>
              <a:sym typeface="HarmonyOS Sans SC Medium" panose="00000600000000000000" charset="-122"/>
            </a:endParaRPr>
          </a:p>
        </p:txBody>
      </p:sp>
      <p:sp>
        <p:nvSpPr>
          <p:cNvPr id="40" name="Oval 4"/>
          <p:cNvSpPr/>
          <p:nvPr/>
        </p:nvSpPr>
        <p:spPr>
          <a:xfrm>
            <a:off x="1041209" y="3756913"/>
            <a:ext cx="561264" cy="56126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ct val="0"/>
              </a:spcBef>
              <a:buSzPct val="25000"/>
              <a:defRPr/>
            </a:pPr>
            <a:r>
              <a:rPr lang="en-US" sz="1600" dirty="0">
                <a:solidFill>
                  <a:schemeClr val="bg1"/>
                </a:solidFill>
                <a:latin typeface="+mj-ea"/>
                <a:ea typeface="+mj-ea"/>
                <a:cs typeface="+mn-ea"/>
                <a:sym typeface="+mn-lt"/>
              </a:rPr>
              <a:t>01</a:t>
            </a:r>
            <a:endParaRPr lang="en-US" sz="1600" dirty="0">
              <a:solidFill>
                <a:schemeClr val="bg1"/>
              </a:solidFill>
              <a:latin typeface="+mj-ea"/>
              <a:ea typeface="+mj-ea"/>
              <a:cs typeface="+mn-ea"/>
              <a:sym typeface="+mn-lt"/>
            </a:endParaRPr>
          </a:p>
        </p:txBody>
      </p:sp>
      <p:sp>
        <p:nvSpPr>
          <p:cNvPr id="41" name="文本框 40"/>
          <p:cNvSpPr txBox="1"/>
          <p:nvPr/>
        </p:nvSpPr>
        <p:spPr>
          <a:xfrm>
            <a:off x="1791335" y="3763645"/>
            <a:ext cx="4232275" cy="331470"/>
          </a:xfrm>
          <a:prstGeom prst="rect">
            <a:avLst/>
          </a:prstGeom>
          <a:noFill/>
        </p:spPr>
        <p:txBody>
          <a:bodyPr wrap="square" rtlCol="0">
            <a:noAutofit/>
          </a:bodyPr>
          <a:lstStyle/>
          <a:p>
            <a:pPr lvl="0">
              <a:lnSpc>
                <a:spcPct val="150000"/>
              </a:lnSpc>
              <a:defRPr/>
            </a:pPr>
            <a:r>
              <a:rPr lang="en-US" altLang="zh-CN" b="1" dirty="0">
                <a:solidFill>
                  <a:schemeClr val="tx1">
                    <a:lumMod val="65000"/>
                    <a:lumOff val="35000"/>
                  </a:schemeClr>
                </a:solidFill>
                <a:cs typeface="+mn-ea"/>
                <a:sym typeface="+mn-lt"/>
              </a:rPr>
              <a:t>分级访问控制与共享方案</a:t>
            </a:r>
            <a:endParaRPr lang="en-US" altLang="zh-CN" b="1" dirty="0">
              <a:solidFill>
                <a:schemeClr val="tx1">
                  <a:lumMod val="65000"/>
                  <a:lumOff val="35000"/>
                </a:schemeClr>
              </a:solidFill>
              <a:cs typeface="+mn-ea"/>
              <a:sym typeface="+mn-lt"/>
            </a:endParaRPr>
          </a:p>
        </p:txBody>
      </p:sp>
      <p:sp>
        <p:nvSpPr>
          <p:cNvPr id="43" name="Oval 4"/>
          <p:cNvSpPr/>
          <p:nvPr/>
        </p:nvSpPr>
        <p:spPr>
          <a:xfrm>
            <a:off x="1041209" y="4780076"/>
            <a:ext cx="561264" cy="56126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ct val="0"/>
              </a:spcBef>
              <a:buSzPct val="25000"/>
              <a:defRPr/>
            </a:pPr>
            <a:r>
              <a:rPr lang="en-US" sz="1600" dirty="0">
                <a:solidFill>
                  <a:schemeClr val="bg1"/>
                </a:solidFill>
                <a:latin typeface="+mj-ea"/>
                <a:ea typeface="+mj-ea"/>
                <a:cs typeface="+mn-ea"/>
                <a:sym typeface="+mn-lt"/>
              </a:rPr>
              <a:t>02</a:t>
            </a:r>
            <a:endParaRPr lang="en-US" sz="1600" dirty="0">
              <a:solidFill>
                <a:schemeClr val="bg1"/>
              </a:solidFill>
              <a:latin typeface="+mj-ea"/>
              <a:ea typeface="+mj-ea"/>
              <a:cs typeface="+mn-ea"/>
              <a:sym typeface="+mn-lt"/>
            </a:endParaRPr>
          </a:p>
        </p:txBody>
      </p:sp>
      <p:sp>
        <p:nvSpPr>
          <p:cNvPr id="44" name="文本框 43"/>
          <p:cNvSpPr txBox="1"/>
          <p:nvPr/>
        </p:nvSpPr>
        <p:spPr>
          <a:xfrm>
            <a:off x="1791335" y="4780280"/>
            <a:ext cx="5010150" cy="570865"/>
          </a:xfrm>
          <a:prstGeom prst="rect">
            <a:avLst/>
          </a:prstGeom>
          <a:noFill/>
        </p:spPr>
        <p:txBody>
          <a:bodyPr wrap="square" rtlCol="0">
            <a:noAutofit/>
          </a:bodyPr>
          <a:lstStyle/>
          <a:p>
            <a:pPr lvl="0">
              <a:lnSpc>
                <a:spcPct val="150000"/>
              </a:lnSpc>
              <a:defRPr/>
            </a:pPr>
            <a:r>
              <a:rPr lang="zh-CN" altLang="en-US" b="1" dirty="0">
                <a:solidFill>
                  <a:schemeClr val="tx1">
                    <a:lumMod val="65000"/>
                    <a:lumOff val="35000"/>
                  </a:schemeClr>
                </a:solidFill>
                <a:cs typeface="+mn-ea"/>
                <a:sym typeface="+mn-lt"/>
              </a:rPr>
              <a:t>有利于新市民享受更加便利和完善的金融服务</a:t>
            </a:r>
            <a:endParaRPr lang="zh-CN" altLang="en-US" b="1" dirty="0">
              <a:solidFill>
                <a:schemeClr val="tx1">
                  <a:lumMod val="65000"/>
                  <a:lumOff val="35000"/>
                </a:schemeClr>
              </a:solidFill>
              <a:cs typeface="+mn-ea"/>
              <a:sym typeface="+mn-lt"/>
            </a:endParaRPr>
          </a:p>
        </p:txBody>
      </p:sp>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45819" y="2169629"/>
            <a:ext cx="2873803" cy="3941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12192000" cy="6858000"/>
            <a:chOff x="0" y="0"/>
            <a:chExt cx="12192000" cy="6858000"/>
          </a:xfrm>
        </p:grpSpPr>
        <p:grpSp>
          <p:nvGrpSpPr>
            <p:cNvPr id="9" name="组合 8"/>
            <p:cNvGrpSpPr/>
            <p:nvPr/>
          </p:nvGrpSpPr>
          <p:grpSpPr>
            <a:xfrm>
              <a:off x="0" y="0"/>
              <a:ext cx="12192000" cy="6858000"/>
              <a:chOff x="0" y="0"/>
              <a:chExt cx="12192000" cy="6858000"/>
            </a:xfrm>
          </p:grpSpPr>
          <p:sp>
            <p:nvSpPr>
              <p:cNvPr id="5" name="矩形 4"/>
              <p:cNvSpPr/>
              <p:nvPr/>
            </p:nvSpPr>
            <p:spPr>
              <a:xfrm>
                <a:off x="0" y="0"/>
                <a:ext cx="12192000" cy="6858000"/>
              </a:xfrm>
              <a:prstGeom prst="rect">
                <a:avLst/>
              </a:prstGeom>
              <a:solidFill>
                <a:srgbClr val="C3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圆角 5"/>
              <p:cNvSpPr/>
              <p:nvPr/>
            </p:nvSpPr>
            <p:spPr>
              <a:xfrm>
                <a:off x="523875" y="471488"/>
                <a:ext cx="11144250" cy="5915025"/>
              </a:xfrm>
              <a:prstGeom prst="roundRect">
                <a:avLst>
                  <a:gd name="adj" fmla="val 7639"/>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pic>
          <p:nvPicPr>
            <p:cNvPr id="12" name="图形 11"/>
            <p:cNvPicPr>
              <a:picLocks noChangeAspect="1"/>
            </p:cNvPicPr>
            <p:nvPr/>
          </p:nvPicPr>
          <p:blipFill>
            <a:blip r:embed="rId1"/>
            <a:stretch>
              <a:fillRect/>
            </a:stretch>
          </p:blipFill>
          <p:spPr>
            <a:xfrm>
              <a:off x="2698078" y="1205349"/>
              <a:ext cx="8970047" cy="5181163"/>
            </a:xfrm>
            <a:prstGeom prst="rect">
              <a:avLst/>
            </a:prstGeom>
          </p:spPr>
        </p:pic>
      </p:grpSp>
      <p:pic>
        <p:nvPicPr>
          <p:cNvPr id="14" name="图形 13"/>
          <p:cNvPicPr>
            <a:picLocks noChangeAspect="1"/>
          </p:cNvPicPr>
          <p:nvPr/>
        </p:nvPicPr>
        <p:blipFill>
          <a:blip r:embed="rId2"/>
          <a:stretch>
            <a:fillRect/>
          </a:stretch>
        </p:blipFill>
        <p:spPr>
          <a:xfrm>
            <a:off x="6487375" y="1272338"/>
            <a:ext cx="5180998" cy="4312054"/>
          </a:xfrm>
          <a:prstGeom prst="rect">
            <a:avLst/>
          </a:prstGeom>
        </p:spPr>
      </p:pic>
      <p:sp>
        <p:nvSpPr>
          <p:cNvPr id="16" name="矩形 15"/>
          <p:cNvSpPr/>
          <p:nvPr/>
        </p:nvSpPr>
        <p:spPr>
          <a:xfrm>
            <a:off x="1002665" y="2046605"/>
            <a:ext cx="6533515" cy="1322070"/>
          </a:xfrm>
          <a:prstGeom prst="rect">
            <a:avLst/>
          </a:prstGeom>
        </p:spPr>
        <p:txBody>
          <a:bodyPr wrap="square">
            <a:spAutoFit/>
          </a:bodyPr>
          <a:lstStyle/>
          <a:p>
            <a:r>
              <a:rPr lang="zh-CN" altLang="en-US" sz="8000" dirty="0">
                <a:solidFill>
                  <a:srgbClr val="4D5068"/>
                </a:solidFill>
                <a:latin typeface="荆南缘默体" pitchFamily="2" charset="-122"/>
                <a:ea typeface="荆南缘默体" pitchFamily="2" charset="-122"/>
                <a:cs typeface="HarmonyOS Sans SC Medium" panose="00000600000000000000" charset="-122"/>
              </a:rPr>
              <a:t>感谢您</a:t>
            </a:r>
            <a:r>
              <a:rPr lang="zh-CN" altLang="en-US" sz="8000" dirty="0">
                <a:solidFill>
                  <a:srgbClr val="4D5068"/>
                </a:solidFill>
                <a:latin typeface="荆南缘默体" pitchFamily="2" charset="-122"/>
                <a:ea typeface="荆南缘默体" pitchFamily="2" charset="-122"/>
                <a:cs typeface="HarmonyOS Sans SC Medium" panose="00000600000000000000" charset="-122"/>
              </a:rPr>
              <a:t>的聆听</a:t>
            </a:r>
            <a:endParaRPr lang="zh-CN" altLang="en-US" sz="8000" dirty="0">
              <a:solidFill>
                <a:srgbClr val="4D5068"/>
              </a:solidFill>
              <a:latin typeface="荆南缘默体" pitchFamily="2" charset="-122"/>
              <a:ea typeface="荆南缘默体" pitchFamily="2" charset="-122"/>
              <a:cs typeface="HarmonyOS Sans SC Medium" panose="00000600000000000000" charset="-122"/>
            </a:endParaRPr>
          </a:p>
        </p:txBody>
      </p:sp>
      <p:pic>
        <p:nvPicPr>
          <p:cNvPr id="23" name="图形 22"/>
          <p:cNvPicPr>
            <a:picLocks noChangeAspect="1"/>
          </p:cNvPicPr>
          <p:nvPr/>
        </p:nvPicPr>
        <p:blipFill>
          <a:blip r:embed="rId3"/>
          <a:stretch>
            <a:fillRect/>
          </a:stretch>
        </p:blipFill>
        <p:spPr>
          <a:xfrm>
            <a:off x="1001871" y="5369729"/>
            <a:ext cx="338302" cy="338302"/>
          </a:xfrm>
          <a:prstGeom prst="rect">
            <a:avLst/>
          </a:prstGeom>
        </p:spPr>
      </p:pic>
      <p:sp>
        <p:nvSpPr>
          <p:cNvPr id="24" name="矩形 23"/>
          <p:cNvSpPr/>
          <p:nvPr/>
        </p:nvSpPr>
        <p:spPr>
          <a:xfrm>
            <a:off x="1355090" y="5369560"/>
            <a:ext cx="2981960" cy="398780"/>
          </a:xfrm>
          <a:prstGeom prst="rect">
            <a:avLst/>
          </a:prstGeom>
        </p:spPr>
        <p:txBody>
          <a:bodyPr wrap="square">
            <a:spAutoFit/>
          </a:bodyPr>
          <a:lstStyle/>
          <a:p>
            <a:r>
              <a:rPr lang="zh-CN" altLang="en-US" sz="2000" dirty="0">
                <a:solidFill>
                  <a:srgbClr val="4D5068"/>
                </a:solidFill>
                <a:latin typeface="荆南缘默体" pitchFamily="2" charset="-122"/>
                <a:ea typeface="荆南缘默体" pitchFamily="2" charset="-122"/>
                <a:cs typeface="HarmonyOS Sans SC Medium" panose="00000600000000000000" charset="-122"/>
              </a:rPr>
              <a:t>汇报人：周姝颖、</a:t>
            </a:r>
            <a:r>
              <a:rPr lang="zh-CN" altLang="en-US" sz="2000" dirty="0">
                <a:solidFill>
                  <a:srgbClr val="4D5068"/>
                </a:solidFill>
                <a:latin typeface="荆南缘默体" pitchFamily="2" charset="-122"/>
                <a:ea typeface="荆南缘默体" pitchFamily="2" charset="-122"/>
                <a:cs typeface="HarmonyOS Sans SC Medium" panose="00000600000000000000" charset="-122"/>
              </a:rPr>
              <a:t>贾天宇</a:t>
            </a:r>
            <a:endParaRPr lang="zh-CN" altLang="en-US" sz="2000" dirty="0">
              <a:solidFill>
                <a:srgbClr val="4D5068"/>
              </a:solidFill>
              <a:latin typeface="荆南缘默体" pitchFamily="2" charset="-122"/>
              <a:ea typeface="荆南缘默体" pitchFamily="2" charset="-122"/>
              <a:cs typeface="HarmonyOS Sans SC Medium" panose="00000600000000000000" charset="-122"/>
            </a:endParaRPr>
          </a:p>
        </p:txBody>
      </p:sp>
      <p:pic>
        <p:nvPicPr>
          <p:cNvPr id="25" name="图形 24"/>
          <p:cNvPicPr>
            <a:picLocks noChangeAspect="1"/>
          </p:cNvPicPr>
          <p:nvPr/>
        </p:nvPicPr>
        <p:blipFill>
          <a:blip r:embed="rId3"/>
          <a:stretch>
            <a:fillRect/>
          </a:stretch>
        </p:blipFill>
        <p:spPr>
          <a:xfrm>
            <a:off x="4351635" y="5369729"/>
            <a:ext cx="338302" cy="338302"/>
          </a:xfrm>
          <a:prstGeom prst="rect">
            <a:avLst/>
          </a:prstGeom>
        </p:spPr>
      </p:pic>
      <p:sp>
        <p:nvSpPr>
          <p:cNvPr id="26" name="矩形 25"/>
          <p:cNvSpPr/>
          <p:nvPr/>
        </p:nvSpPr>
        <p:spPr>
          <a:xfrm>
            <a:off x="4625340" y="5369560"/>
            <a:ext cx="3105785" cy="398780"/>
          </a:xfrm>
          <a:prstGeom prst="rect">
            <a:avLst/>
          </a:prstGeom>
        </p:spPr>
        <p:txBody>
          <a:bodyPr wrap="square">
            <a:spAutoFit/>
          </a:bodyPr>
          <a:lstStyle/>
          <a:p>
            <a:r>
              <a:rPr lang="zh-CN" altLang="en-US" sz="2000" dirty="0">
                <a:solidFill>
                  <a:srgbClr val="4D5068"/>
                </a:solidFill>
                <a:latin typeface="荆南缘默体" pitchFamily="2" charset="-122"/>
                <a:ea typeface="荆南缘默体" pitchFamily="2" charset="-122"/>
                <a:cs typeface="HarmonyOS Sans SC Medium" panose="00000600000000000000" charset="-122"/>
              </a:rPr>
              <a:t>团队：海底捞月金融</a:t>
            </a:r>
            <a:r>
              <a:rPr lang="zh-CN" altLang="en-US" sz="2000" dirty="0">
                <a:solidFill>
                  <a:srgbClr val="4D5068"/>
                </a:solidFill>
                <a:latin typeface="荆南缘默体" pitchFamily="2" charset="-122"/>
                <a:ea typeface="荆南缘默体" pitchFamily="2" charset="-122"/>
                <a:cs typeface="HarmonyOS Sans SC Medium" panose="00000600000000000000" charset="-122"/>
              </a:rPr>
              <a:t>机构</a:t>
            </a:r>
            <a:endParaRPr lang="zh-CN" altLang="en-US" sz="2000" dirty="0">
              <a:solidFill>
                <a:srgbClr val="4D5068"/>
              </a:solidFill>
              <a:latin typeface="荆南缘默体" pitchFamily="2" charset="-122"/>
              <a:ea typeface="荆南缘默体" pitchFamily="2" charset="-122"/>
              <a:cs typeface="HarmonyOS Sans SC Medium" panose="000006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12192000" cy="6858000"/>
            <a:chOff x="0" y="0"/>
            <a:chExt cx="12192000" cy="6858000"/>
          </a:xfrm>
        </p:grpSpPr>
        <p:grpSp>
          <p:nvGrpSpPr>
            <p:cNvPr id="9" name="组合 8"/>
            <p:cNvGrpSpPr/>
            <p:nvPr/>
          </p:nvGrpSpPr>
          <p:grpSpPr>
            <a:xfrm>
              <a:off x="0" y="0"/>
              <a:ext cx="12192000" cy="6858000"/>
              <a:chOff x="0" y="0"/>
              <a:chExt cx="12192000" cy="6858000"/>
            </a:xfrm>
          </p:grpSpPr>
          <p:sp>
            <p:nvSpPr>
              <p:cNvPr id="5" name="矩形 4"/>
              <p:cNvSpPr/>
              <p:nvPr/>
            </p:nvSpPr>
            <p:spPr>
              <a:xfrm>
                <a:off x="0" y="0"/>
                <a:ext cx="12192000" cy="6858000"/>
              </a:xfrm>
              <a:prstGeom prst="rect">
                <a:avLst/>
              </a:prstGeom>
              <a:solidFill>
                <a:srgbClr val="C3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圆角 5"/>
              <p:cNvSpPr/>
              <p:nvPr/>
            </p:nvSpPr>
            <p:spPr>
              <a:xfrm>
                <a:off x="523875" y="471488"/>
                <a:ext cx="11144250" cy="5915025"/>
              </a:xfrm>
              <a:prstGeom prst="roundRect">
                <a:avLst>
                  <a:gd name="adj" fmla="val 7639"/>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698078" y="1205349"/>
              <a:ext cx="8970047" cy="5181163"/>
            </a:xfrm>
            <a:prstGeom prst="rect">
              <a:avLst/>
            </a:prstGeom>
          </p:spPr>
        </p:pic>
      </p:grpSp>
      <p:pic>
        <p:nvPicPr>
          <p:cNvPr id="39" name="图形 3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125" y="1492673"/>
            <a:ext cx="459543" cy="459543"/>
          </a:xfrm>
          <a:prstGeom prst="rect">
            <a:avLst/>
          </a:prstGeom>
        </p:spPr>
      </p:pic>
      <p:sp>
        <p:nvSpPr>
          <p:cNvPr id="42" name="矩形 41"/>
          <p:cNvSpPr/>
          <p:nvPr/>
        </p:nvSpPr>
        <p:spPr>
          <a:xfrm>
            <a:off x="1688269" y="1430057"/>
            <a:ext cx="3546531" cy="584775"/>
          </a:xfrm>
          <a:prstGeom prst="rect">
            <a:avLst/>
          </a:prstGeom>
        </p:spPr>
        <p:txBody>
          <a:bodyPr wrap="square">
            <a:spAutoFit/>
          </a:bodyPr>
          <a:lstStyle/>
          <a:p>
            <a:r>
              <a:rPr lang="en-US" altLang="zh-CN" sz="3200" dirty="0">
                <a:solidFill>
                  <a:srgbClr val="FF9800"/>
                </a:solidFill>
                <a:latin typeface="荆南缘默体" pitchFamily="2" charset="-122"/>
                <a:ea typeface="荆南缘默体" pitchFamily="2" charset="-122"/>
                <a:cs typeface="HarmonyOS Sans SC Medium" panose="00000600000000000000" charset="-122"/>
              </a:rPr>
              <a:t>Part 01</a:t>
            </a:r>
            <a:endParaRPr lang="zh-CN" altLang="en-US" sz="3200" dirty="0">
              <a:solidFill>
                <a:srgbClr val="FF9800"/>
              </a:solidFill>
              <a:latin typeface="荆南缘默体" pitchFamily="2" charset="-122"/>
              <a:ea typeface="荆南缘默体" pitchFamily="2" charset="-122"/>
              <a:cs typeface="HarmonyOS Sans SC Medium" panose="00000600000000000000" charset="-122"/>
            </a:endParaRPr>
          </a:p>
        </p:txBody>
      </p:sp>
      <p:sp>
        <p:nvSpPr>
          <p:cNvPr id="44" name="文本框 43"/>
          <p:cNvSpPr txBox="1"/>
          <p:nvPr/>
        </p:nvSpPr>
        <p:spPr>
          <a:xfrm>
            <a:off x="1103959" y="2321956"/>
            <a:ext cx="5322241" cy="1107440"/>
          </a:xfrm>
          <a:prstGeom prst="rect">
            <a:avLst/>
          </a:prstGeom>
          <a:noFill/>
        </p:spPr>
        <p:txBody>
          <a:bodyPr wrap="square" lIns="0" tIns="0" rIns="0" bIns="0" rtlCol="0" anchor="ctr" anchorCtr="0">
            <a:spAutoFit/>
          </a:bodyPr>
          <a:lstStyle/>
          <a:p>
            <a:pPr lvl="0">
              <a:defRPr/>
            </a:pPr>
            <a:r>
              <a:rPr lang="zh-CN" altLang="en-US" sz="72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背景与动机</a:t>
            </a:r>
            <a:endParaRPr lang="zh-CN" altLang="en-US" sz="72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pic>
        <p:nvPicPr>
          <p:cNvPr id="14" name="图形 1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1100" y="1004164"/>
            <a:ext cx="2392000" cy="2424836"/>
          </a:xfrm>
          <a:prstGeom prst="rect">
            <a:avLst/>
          </a:prstGeom>
        </p:spPr>
      </p:pic>
      <p:pic>
        <p:nvPicPr>
          <p:cNvPr id="2" name="图形 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21200" y="2898441"/>
            <a:ext cx="7018001" cy="34880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96999" y="660159"/>
            <a:ext cx="5322241" cy="553720"/>
          </a:xfrm>
          <a:prstGeom prst="rect">
            <a:avLst/>
          </a:prstGeom>
          <a:noFill/>
        </p:spPr>
        <p:txBody>
          <a:bodyPr wrap="square" lIns="0" tIns="0" rIns="0" bIns="0" rtlCol="0" anchor="ctr" anchorCtr="0">
            <a:spAutoFit/>
          </a:bodyPr>
          <a:lstStyle/>
          <a:p>
            <a:pPr lvl="0">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背景与动机</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34" name="矩形: 圆角 33"/>
          <p:cNvSpPr/>
          <p:nvPr/>
        </p:nvSpPr>
        <p:spPr>
          <a:xfrm>
            <a:off x="751567" y="2949016"/>
            <a:ext cx="10694894" cy="2175768"/>
          </a:xfrm>
          <a:prstGeom prst="roundRect">
            <a:avLst/>
          </a:prstGeom>
          <a:solidFill>
            <a:schemeClr val="bg1">
              <a:lumMod val="95000"/>
              <a:alpha val="4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zh-CN" altLang="en-US" sz="240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35" name="文本框 34"/>
          <p:cNvSpPr txBox="1"/>
          <p:nvPr/>
        </p:nvSpPr>
        <p:spPr>
          <a:xfrm>
            <a:off x="1603668" y="2246539"/>
            <a:ext cx="8984342" cy="492125"/>
          </a:xfrm>
          <a:prstGeom prst="rect">
            <a:avLst/>
          </a:prstGeom>
          <a:noFill/>
        </p:spPr>
        <p:txBody>
          <a:bodyPr wrap="square" lIns="0" tIns="0" rIns="0" bIns="0" rtlCol="0" anchor="ctr" anchorCtr="0">
            <a:spAutoFit/>
          </a:bodyPr>
          <a:lstStyle/>
          <a:p>
            <a:pPr lvl="0" algn="ctr">
              <a:defRPr/>
            </a:pPr>
            <a:r>
              <a:rPr lang="zh-CN" altLang="en-US" sz="3200" b="1" dirty="0">
                <a:solidFill>
                  <a:srgbClr val="4D5068"/>
                </a:solidFill>
                <a:latin typeface="+mj-ea"/>
                <a:ea typeface="+mj-ea"/>
                <a:cs typeface="HarmonyOS Sans SC Medium" panose="00000600000000000000" charset="-122"/>
                <a:sym typeface="HarmonyOS Sans SC Medium" panose="00000600000000000000" charset="-122"/>
              </a:rPr>
              <a:t>国家政策：普惠金融方兴未艾</a:t>
            </a:r>
            <a:endParaRPr lang="zh-CN" altLang="en-US" sz="3200" b="1" dirty="0">
              <a:solidFill>
                <a:srgbClr val="4D5068"/>
              </a:solidFill>
              <a:latin typeface="+mj-ea"/>
              <a:ea typeface="+mj-ea"/>
              <a:cs typeface="HarmonyOS Sans SC Medium" panose="00000600000000000000" charset="-122"/>
              <a:sym typeface="HarmonyOS Sans SC Medium" panose="00000600000000000000" charset="-122"/>
            </a:endParaRPr>
          </a:p>
        </p:txBody>
      </p:sp>
      <p:sp>
        <p:nvSpPr>
          <p:cNvPr id="38" name="矩形: 圆角 37"/>
          <p:cNvSpPr/>
          <p:nvPr/>
        </p:nvSpPr>
        <p:spPr>
          <a:xfrm>
            <a:off x="5216454" y="3152163"/>
            <a:ext cx="1872344" cy="1872344"/>
          </a:xfrm>
          <a:prstGeom prst="roundRect">
            <a:avLst>
              <a:gd name="adj" fmla="val 5000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600000000000000" charset="-122"/>
            </a:endParaRPr>
          </a:p>
        </p:txBody>
      </p:sp>
      <p:sp>
        <p:nvSpPr>
          <p:cNvPr id="40" name="矩形: 圆角 39"/>
          <p:cNvSpPr/>
          <p:nvPr/>
        </p:nvSpPr>
        <p:spPr>
          <a:xfrm>
            <a:off x="5318055" y="3253764"/>
            <a:ext cx="1669142" cy="1669142"/>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zh-CN" altLang="en-US" sz="3600" dirty="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41" name="文本框 40"/>
          <p:cNvSpPr txBox="1"/>
          <p:nvPr/>
        </p:nvSpPr>
        <p:spPr>
          <a:xfrm>
            <a:off x="982980" y="3152140"/>
            <a:ext cx="3862705" cy="1940560"/>
          </a:xfrm>
          <a:prstGeom prst="rect">
            <a:avLst/>
          </a:prstGeom>
          <a:noFill/>
        </p:spPr>
        <p:txBody>
          <a:bodyPr wrap="square" rtlCol="0">
            <a:noAutofit/>
          </a:bodyPr>
          <a:lstStyle/>
          <a:p>
            <a:pPr algn="l">
              <a:lnSpc>
                <a:spcPct val="150000"/>
              </a:lnSpc>
            </a:pPr>
            <a:r>
              <a:rPr lang="zh-CN" altLang="en-US" sz="2000" b="1"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国家财政部</a:t>
            </a: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指出，支持地方因地制宜打造各具特色的普惠金融发展示范区，</a:t>
            </a:r>
            <a:r>
              <a:rPr lang="zh-CN" altLang="en-US" sz="2000" b="1"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增强</a:t>
            </a: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金融普惠性，</a:t>
            </a:r>
            <a:r>
              <a:rPr lang="zh-CN" altLang="en-US" sz="2000" b="1"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推动</a:t>
            </a: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普惠金融高质量发展。</a:t>
            </a:r>
            <a:endPar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endParaRPr>
          </a:p>
        </p:txBody>
      </p:sp>
      <p:sp>
        <p:nvSpPr>
          <p:cNvPr id="42" name="文本框 41"/>
          <p:cNvSpPr txBox="1"/>
          <p:nvPr/>
        </p:nvSpPr>
        <p:spPr>
          <a:xfrm>
            <a:off x="7566660" y="3067685"/>
            <a:ext cx="3740785" cy="1938020"/>
          </a:xfrm>
          <a:prstGeom prst="rect">
            <a:avLst/>
          </a:prstGeom>
          <a:noFill/>
        </p:spPr>
        <p:txBody>
          <a:bodyPr wrap="square" rtlCol="0">
            <a:spAutoFit/>
          </a:bodyPr>
          <a:lstStyle/>
          <a:p>
            <a:pPr algn="l">
              <a:lnSpc>
                <a:spcPct val="150000"/>
              </a:lnSpc>
            </a:pP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我国普惠金融正处于</a:t>
            </a:r>
            <a:r>
              <a:rPr lang="zh-CN" altLang="en-US" sz="2000" b="1"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黄金发展</a:t>
            </a: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期，而作为普惠金融重要受益群体的</a:t>
            </a:r>
            <a:r>
              <a:rPr lang="zh-CN" altLang="en-US" sz="2000" b="1"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新市民</a:t>
            </a: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面临着因为信息不能</a:t>
            </a:r>
            <a:r>
              <a:rPr lang="zh-CN" altLang="en-US" sz="2000" b="1"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rPr>
              <a:t>跨机构流通而导致的征信难题。</a:t>
            </a:r>
            <a:endParaRPr lang="zh-CN" altLang="en-US" sz="2000" b="1" dirty="0">
              <a:solidFill>
                <a:schemeClr val="tx1">
                  <a:lumMod val="65000"/>
                  <a:lumOff val="35000"/>
                </a:schemeClr>
              </a:solidFill>
              <a:latin typeface="HarmonyOS Sans SC Medium" panose="00000600000000000000" charset="-122"/>
              <a:ea typeface="HarmonyOS Sans SC Medium" panose="00000600000000000000" charset="-122"/>
              <a:cs typeface="+mn-ea"/>
              <a:sym typeface="HarmonyOS Sans SC Medium" panose="00000600000000000000" charset="-122"/>
            </a:endParaRPr>
          </a:p>
        </p:txBody>
      </p:sp>
      <p:grpSp>
        <p:nvGrpSpPr>
          <p:cNvPr id="44" name="组合 43"/>
          <p:cNvGrpSpPr/>
          <p:nvPr/>
        </p:nvGrpSpPr>
        <p:grpSpPr>
          <a:xfrm>
            <a:off x="4845685" y="3960495"/>
            <a:ext cx="2628265" cy="324485"/>
            <a:chOff x="3644900" y="3924300"/>
            <a:chExt cx="4940300" cy="254000"/>
          </a:xfrm>
          <a:solidFill>
            <a:schemeClr val="accent1"/>
          </a:solidFill>
          <a:effectLst/>
        </p:grpSpPr>
        <p:sp>
          <p:nvSpPr>
            <p:cNvPr id="45" name="箭头: V 形 44"/>
            <p:cNvSpPr/>
            <p:nvPr/>
          </p:nvSpPr>
          <p:spPr>
            <a:xfrm>
              <a:off x="8331200" y="3924300"/>
              <a:ext cx="254000" cy="254000"/>
            </a:xfrm>
            <a:prstGeom prst="chevron">
              <a:avLst/>
            </a:prstGeom>
            <a:grp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zh-CN" altLang="en-US" sz="240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sp>
          <p:nvSpPr>
            <p:cNvPr id="46" name="箭头: V 形 45"/>
            <p:cNvSpPr/>
            <p:nvPr/>
          </p:nvSpPr>
          <p:spPr>
            <a:xfrm flipH="1">
              <a:off x="3644900" y="3924300"/>
              <a:ext cx="254000" cy="254000"/>
            </a:xfrm>
            <a:prstGeom prst="chevron">
              <a:avLst/>
            </a:prstGeom>
            <a:grp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zh-CN" altLang="en-US" sz="2400">
                <a:solidFill>
                  <a:schemeClr val="bg1"/>
                </a:solidFill>
                <a:latin typeface="HarmonyOS Sans SC Medium" panose="00000600000000000000" charset="-122"/>
                <a:ea typeface="HarmonyOS Sans SC Medium" panose="00000600000000000000" charset="-122"/>
                <a:cs typeface="HarmonyOS Sans SC Medium" panose="00000600000000000000" charset="-122"/>
              </a:endParaRPr>
            </a:p>
          </p:txBody>
        </p:sp>
      </p:grpSp>
      <p:pic>
        <p:nvPicPr>
          <p:cNvPr id="4" name="图形 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5741004" y="3599279"/>
            <a:ext cx="823245" cy="9781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
          <p:cNvSpPr/>
          <p:nvPr/>
        </p:nvSpPr>
        <p:spPr>
          <a:xfrm>
            <a:off x="5702096" y="1856721"/>
            <a:ext cx="2813253" cy="4241800"/>
          </a:xfrm>
          <a:prstGeom prst="roundRect">
            <a:avLst>
              <a:gd name="adj" fmla="val 4500"/>
            </a:avLst>
          </a:prstGeom>
          <a:solidFill>
            <a:schemeClr val="bg1">
              <a:lumMod val="95000"/>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zh-CN" altLang="en-US" sz="2400" dirty="0">
              <a:solidFill>
                <a:schemeClr val="bg1"/>
              </a:solidFill>
              <a:latin typeface="HarmonyOS Sans SC Medium" panose="00000600000000000000" charset="-122"/>
              <a:ea typeface="HarmonyOS Sans SC Medium" panose="00000600000000000000" charset="-122"/>
              <a:sym typeface="+mn-lt"/>
            </a:endParaRPr>
          </a:p>
        </p:txBody>
      </p:sp>
      <p:sp>
        <p:nvSpPr>
          <p:cNvPr id="23" name="圆角矩形 13"/>
          <p:cNvSpPr/>
          <p:nvPr/>
        </p:nvSpPr>
        <p:spPr>
          <a:xfrm>
            <a:off x="936625" y="2324100"/>
            <a:ext cx="716915" cy="570230"/>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rgbClr val="FFFFFF"/>
              </a:solidFill>
              <a:latin typeface="HarmonyOS Sans SC Medium" panose="00000600000000000000" charset="-122"/>
              <a:ea typeface="HarmonyOS Sans SC Medium" panose="00000600000000000000" charset="-122"/>
              <a:cs typeface="+mn-ea"/>
              <a:sym typeface="+mn-lt"/>
            </a:endParaRPr>
          </a:p>
        </p:txBody>
      </p:sp>
      <p:sp>
        <p:nvSpPr>
          <p:cNvPr id="29" name="文本框 28"/>
          <p:cNvSpPr txBox="1"/>
          <p:nvPr/>
        </p:nvSpPr>
        <p:spPr>
          <a:xfrm>
            <a:off x="1697355" y="3507105"/>
            <a:ext cx="5970905"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defTabSz="914400">
              <a:buSzTx/>
            </a:pPr>
            <a:r>
              <a:rPr lang="zh-CN" altLang="en-US" dirty="0">
                <a:solidFill>
                  <a:schemeClr val="accent1"/>
                </a:solidFill>
                <a:latin typeface="+mj-ea"/>
                <a:ea typeface="+mj-ea"/>
                <a:cs typeface="+mn-ea"/>
                <a:sym typeface="+mn-lt"/>
              </a:rPr>
              <a:t>新市民获取基础金融服务时处于弱势地位</a:t>
            </a:r>
            <a:endParaRPr lang="zh-CN" altLang="en-US" dirty="0">
              <a:solidFill>
                <a:schemeClr val="accent1"/>
              </a:solidFill>
              <a:latin typeface="+mj-ea"/>
              <a:ea typeface="+mj-ea"/>
              <a:cs typeface="+mn-ea"/>
              <a:sym typeface="+mn-lt"/>
            </a:endParaRPr>
          </a:p>
        </p:txBody>
      </p:sp>
      <p:sp>
        <p:nvSpPr>
          <p:cNvPr id="35" name="TextBox 70"/>
          <p:cNvSpPr txBox="1"/>
          <p:nvPr/>
        </p:nvSpPr>
        <p:spPr>
          <a:xfrm>
            <a:off x="922655" y="2455545"/>
            <a:ext cx="774700" cy="307340"/>
          </a:xfrm>
          <a:prstGeom prst="rect">
            <a:avLst/>
          </a:prstGeom>
          <a:noFill/>
        </p:spPr>
        <p:txBody>
          <a:bodyPr wrap="square" lIns="0" tIns="0" rIns="0" bIns="0" rtlCol="0">
            <a:spAutoFit/>
          </a:bodyPr>
          <a:lstStyle/>
          <a:p>
            <a:pPr algn="ctr"/>
            <a:r>
              <a:rPr lang="en-US" altLang="zh-CN" sz="2000" dirty="0">
                <a:solidFill>
                  <a:srgbClr val="FFFFFF"/>
                </a:solidFill>
                <a:latin typeface="+mj-ea"/>
                <a:ea typeface="+mj-ea"/>
                <a:cs typeface="+mn-ea"/>
                <a:sym typeface="+mn-lt"/>
              </a:rPr>
              <a:t>01</a:t>
            </a:r>
            <a:endParaRPr lang="zh-CN" altLang="en-US" sz="2000" dirty="0">
              <a:solidFill>
                <a:srgbClr val="FFFFFF"/>
              </a:solidFill>
              <a:latin typeface="+mj-ea"/>
              <a:ea typeface="+mj-ea"/>
              <a:cs typeface="+mn-ea"/>
              <a:sym typeface="+mn-lt"/>
            </a:endParaRPr>
          </a:p>
        </p:txBody>
      </p:sp>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15835" y="1506855"/>
            <a:ext cx="3347720" cy="4334510"/>
          </a:xfrm>
          <a:prstGeom prst="rect">
            <a:avLst/>
          </a:prstGeom>
        </p:spPr>
      </p:pic>
      <p:sp>
        <p:nvSpPr>
          <p:cNvPr id="3" name="文本框 2"/>
          <p:cNvSpPr txBox="1"/>
          <p:nvPr/>
        </p:nvSpPr>
        <p:spPr>
          <a:xfrm>
            <a:off x="1296999" y="660159"/>
            <a:ext cx="5322241" cy="553720"/>
          </a:xfrm>
          <a:prstGeom prst="rect">
            <a:avLst/>
          </a:prstGeom>
          <a:noFill/>
        </p:spPr>
        <p:txBody>
          <a:bodyPr wrap="square" lIns="0" tIns="0" rIns="0" bIns="0" rtlCol="0" anchor="ctr" anchorCtr="0">
            <a:spAutoFit/>
          </a:bodyPr>
          <a:lstStyle/>
          <a:p>
            <a:pPr>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背景与动机</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10" name="圆角矩形 13"/>
          <p:cNvSpPr/>
          <p:nvPr/>
        </p:nvSpPr>
        <p:spPr>
          <a:xfrm>
            <a:off x="922655" y="3421380"/>
            <a:ext cx="716915" cy="570230"/>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rgbClr val="FFFFFF"/>
              </a:solidFill>
              <a:latin typeface="HarmonyOS Sans SC Medium" panose="00000600000000000000" charset="-122"/>
              <a:ea typeface="HarmonyOS Sans SC Medium" panose="00000600000000000000" charset="-122"/>
              <a:cs typeface="+mn-ea"/>
              <a:sym typeface="+mn-lt"/>
            </a:endParaRPr>
          </a:p>
        </p:txBody>
      </p:sp>
      <p:sp>
        <p:nvSpPr>
          <p:cNvPr id="11" name="TextBox 70"/>
          <p:cNvSpPr txBox="1"/>
          <p:nvPr/>
        </p:nvSpPr>
        <p:spPr>
          <a:xfrm>
            <a:off x="908685" y="3552825"/>
            <a:ext cx="774700" cy="307340"/>
          </a:xfrm>
          <a:prstGeom prst="rect">
            <a:avLst/>
          </a:prstGeom>
          <a:noFill/>
        </p:spPr>
        <p:txBody>
          <a:bodyPr wrap="square" lIns="0" tIns="0" rIns="0" bIns="0" rtlCol="0">
            <a:spAutoFit/>
          </a:bodyPr>
          <a:lstStyle/>
          <a:p>
            <a:pPr algn="ctr"/>
            <a:r>
              <a:rPr lang="en-US" altLang="zh-CN" sz="2000" dirty="0">
                <a:solidFill>
                  <a:srgbClr val="FFFFFF"/>
                </a:solidFill>
                <a:latin typeface="+mj-ea"/>
                <a:ea typeface="+mj-ea"/>
                <a:cs typeface="+mn-ea"/>
                <a:sym typeface="+mn-lt"/>
              </a:rPr>
              <a:t>02</a:t>
            </a:r>
            <a:endParaRPr lang="zh-CN" altLang="en-US" sz="2000" dirty="0">
              <a:solidFill>
                <a:srgbClr val="FFFFFF"/>
              </a:solidFill>
              <a:latin typeface="+mj-ea"/>
              <a:ea typeface="+mj-ea"/>
              <a:cs typeface="+mn-ea"/>
              <a:sym typeface="+mn-lt"/>
            </a:endParaRPr>
          </a:p>
        </p:txBody>
      </p:sp>
      <p:sp>
        <p:nvSpPr>
          <p:cNvPr id="12" name="圆角矩形 13"/>
          <p:cNvSpPr/>
          <p:nvPr/>
        </p:nvSpPr>
        <p:spPr>
          <a:xfrm>
            <a:off x="936625" y="4518660"/>
            <a:ext cx="716915" cy="570230"/>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rgbClr val="FFFFFF"/>
              </a:solidFill>
              <a:latin typeface="HarmonyOS Sans SC Medium" panose="00000600000000000000" charset="-122"/>
              <a:ea typeface="HarmonyOS Sans SC Medium" panose="00000600000000000000" charset="-122"/>
              <a:cs typeface="+mn-ea"/>
              <a:sym typeface="+mn-lt"/>
            </a:endParaRPr>
          </a:p>
        </p:txBody>
      </p:sp>
      <p:sp>
        <p:nvSpPr>
          <p:cNvPr id="13" name="TextBox 70"/>
          <p:cNvSpPr txBox="1"/>
          <p:nvPr/>
        </p:nvSpPr>
        <p:spPr>
          <a:xfrm>
            <a:off x="922655" y="4650105"/>
            <a:ext cx="774700" cy="307340"/>
          </a:xfrm>
          <a:prstGeom prst="rect">
            <a:avLst/>
          </a:prstGeom>
          <a:noFill/>
        </p:spPr>
        <p:txBody>
          <a:bodyPr wrap="square" lIns="0" tIns="0" rIns="0" bIns="0" rtlCol="0">
            <a:spAutoFit/>
          </a:bodyPr>
          <a:lstStyle/>
          <a:p>
            <a:pPr algn="ctr"/>
            <a:r>
              <a:rPr lang="en-US" altLang="zh-CN" sz="2000" dirty="0">
                <a:solidFill>
                  <a:srgbClr val="FFFFFF"/>
                </a:solidFill>
                <a:latin typeface="+mj-ea"/>
                <a:ea typeface="+mj-ea"/>
                <a:cs typeface="+mn-ea"/>
                <a:sym typeface="+mn-lt"/>
              </a:rPr>
              <a:t>03</a:t>
            </a:r>
            <a:endParaRPr lang="zh-CN" altLang="en-US" sz="2000" dirty="0">
              <a:solidFill>
                <a:srgbClr val="FFFFFF"/>
              </a:solidFill>
              <a:latin typeface="+mj-ea"/>
              <a:ea typeface="+mj-ea"/>
              <a:cs typeface="+mn-ea"/>
              <a:sym typeface="+mn-lt"/>
            </a:endParaRPr>
          </a:p>
        </p:txBody>
      </p:sp>
      <p:sp>
        <p:nvSpPr>
          <p:cNvPr id="16" name="文本框 15"/>
          <p:cNvSpPr txBox="1"/>
          <p:nvPr/>
        </p:nvSpPr>
        <p:spPr>
          <a:xfrm>
            <a:off x="1697355" y="4599940"/>
            <a:ext cx="5074920"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defTabSz="914400">
              <a:buSzTx/>
            </a:pPr>
            <a:r>
              <a:rPr lang="zh-CN" altLang="en-US" dirty="0">
                <a:solidFill>
                  <a:schemeClr val="accent1"/>
                </a:solidFill>
                <a:latin typeface="+mj-ea"/>
                <a:ea typeface="+mj-ea"/>
                <a:cs typeface="+mn-ea"/>
                <a:sym typeface="+mn-lt"/>
              </a:rPr>
              <a:t>针对新市民住房需求的金融服务产品不足</a:t>
            </a:r>
            <a:endParaRPr lang="zh-CN" altLang="en-US" dirty="0">
              <a:solidFill>
                <a:schemeClr val="accent1"/>
              </a:solidFill>
              <a:latin typeface="+mj-ea"/>
              <a:ea typeface="+mj-ea"/>
              <a:cs typeface="+mn-ea"/>
              <a:sym typeface="+mn-lt"/>
            </a:endParaRPr>
          </a:p>
        </p:txBody>
      </p:sp>
      <p:sp>
        <p:nvSpPr>
          <p:cNvPr id="4" name="文本框 3"/>
          <p:cNvSpPr txBox="1"/>
          <p:nvPr/>
        </p:nvSpPr>
        <p:spPr>
          <a:xfrm>
            <a:off x="1697355" y="2364105"/>
            <a:ext cx="6018530"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defTabSz="914400">
              <a:buSzTx/>
            </a:pPr>
            <a:r>
              <a:rPr lang="zh-CN" altLang="en-US" dirty="0">
                <a:solidFill>
                  <a:schemeClr val="accent1"/>
                </a:solidFill>
                <a:latin typeface="+mj-ea"/>
                <a:ea typeface="+mj-ea"/>
                <a:cs typeface="+mn-ea"/>
                <a:sym typeface="+mn-lt"/>
              </a:rPr>
              <a:t>新市民已成为未来我国经济发展的新动能</a:t>
            </a:r>
            <a:endParaRPr lang="zh-CN" altLang="en-US" dirty="0">
              <a:solidFill>
                <a:schemeClr val="accent1"/>
              </a:solidFill>
              <a:latin typeface="+mj-ea"/>
              <a:ea typeface="+mj-ea"/>
              <a:cs typeface="+mn-ea"/>
              <a:sym typeface="+mn-lt"/>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a:xfrm>
            <a:off x="1053032" y="1908253"/>
            <a:ext cx="0" cy="65732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97255" y="2848610"/>
            <a:ext cx="4756150" cy="2580005"/>
          </a:xfrm>
          <a:prstGeom prst="rect">
            <a:avLst/>
          </a:prstGeom>
          <a:noFill/>
        </p:spPr>
        <p:txBody>
          <a:bodyPr wrap="square" rtlCol="0">
            <a:noAutofit/>
          </a:bodyPr>
          <a:lstStyle/>
          <a:p>
            <a:pPr>
              <a:lnSpc>
                <a:spcPct val="150000"/>
              </a:lnSpc>
            </a:pPr>
            <a:r>
              <a:rPr lang="zh-CN" altLang="en-US" b="1"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《关于加强新市民金融服务工作的通知》</a:t>
            </a: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针对新市民在创业、就业、住房、教育、金融、养老等重点领域的金融需求，鼓励引导银行保险机构积极做好与现有支持政策的衔接，结合地方实际，因地制宜强化产品和服务创新，高质量扩大金融供给，提升金融服务的均等性和便利度。</a:t>
            </a:r>
            <a:endPar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endParaRPr>
          </a:p>
        </p:txBody>
      </p:sp>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14237" y="1821782"/>
            <a:ext cx="1611747" cy="4382168"/>
          </a:xfrm>
          <a:prstGeom prst="rect">
            <a:avLst/>
          </a:prstGeom>
        </p:spPr>
      </p:pic>
      <p:sp>
        <p:nvSpPr>
          <p:cNvPr id="3" name="文本框 2"/>
          <p:cNvSpPr txBox="1"/>
          <p:nvPr/>
        </p:nvSpPr>
        <p:spPr>
          <a:xfrm>
            <a:off x="1296999" y="660159"/>
            <a:ext cx="5322241" cy="553720"/>
          </a:xfrm>
          <a:prstGeom prst="rect">
            <a:avLst/>
          </a:prstGeom>
          <a:noFill/>
        </p:spPr>
        <p:txBody>
          <a:bodyPr wrap="square" lIns="0" tIns="0" rIns="0" bIns="0" rtlCol="0" anchor="ctr" anchorCtr="0">
            <a:spAutoFit/>
          </a:bodyPr>
          <a:lstStyle/>
          <a:p>
            <a:pPr>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背景与动机</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4" name="文本框 3"/>
          <p:cNvSpPr txBox="1"/>
          <p:nvPr/>
        </p:nvSpPr>
        <p:spPr>
          <a:xfrm>
            <a:off x="1052830" y="1821815"/>
            <a:ext cx="4810125" cy="829945"/>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defTabSz="914400">
              <a:buSzTx/>
            </a:pPr>
            <a:r>
              <a:rPr lang="zh-CN" altLang="en-US" sz="2400" dirty="0">
                <a:solidFill>
                  <a:schemeClr val="accent1"/>
                </a:solidFill>
                <a:latin typeface="+mj-ea"/>
                <a:ea typeface="+mj-ea"/>
                <a:cs typeface="+mn-ea"/>
                <a:sym typeface="+mn-lt"/>
              </a:rPr>
              <a:t>新市民已成为</a:t>
            </a:r>
            <a:endParaRPr lang="zh-CN" altLang="en-US" sz="2400" dirty="0">
              <a:solidFill>
                <a:schemeClr val="accent1"/>
              </a:solidFill>
              <a:latin typeface="+mj-ea"/>
              <a:ea typeface="+mj-ea"/>
              <a:cs typeface="+mn-ea"/>
              <a:sym typeface="+mn-lt"/>
            </a:endParaRPr>
          </a:p>
          <a:p>
            <a:pPr lvl="0" defTabSz="914400">
              <a:buSzTx/>
            </a:pPr>
            <a:r>
              <a:rPr lang="zh-CN" altLang="en-US" sz="2400" dirty="0">
                <a:solidFill>
                  <a:schemeClr val="accent1"/>
                </a:solidFill>
                <a:latin typeface="+mj-ea"/>
                <a:ea typeface="+mj-ea"/>
                <a:cs typeface="+mn-ea"/>
                <a:sym typeface="+mn-lt"/>
              </a:rPr>
              <a:t>未来我国经济发展的新动能</a:t>
            </a:r>
            <a:endParaRPr lang="zh-CN" altLang="en-US" sz="2400" dirty="0">
              <a:solidFill>
                <a:schemeClr val="accent1"/>
              </a:solidFill>
              <a:latin typeface="+mj-ea"/>
              <a:ea typeface="+mj-ea"/>
              <a:cs typeface="+mn-ea"/>
              <a:sym typeface="+mn-lt"/>
            </a:endParaRPr>
          </a:p>
        </p:txBody>
      </p:sp>
      <p:pic>
        <p:nvPicPr>
          <p:cNvPr id="5" name="图片 4"/>
          <p:cNvPicPr>
            <a:picLocks noChangeAspect="1"/>
          </p:cNvPicPr>
          <p:nvPr/>
        </p:nvPicPr>
        <p:blipFill>
          <a:blip r:embed="rId3"/>
          <a:stretch>
            <a:fillRect/>
          </a:stretch>
        </p:blipFill>
        <p:spPr>
          <a:xfrm>
            <a:off x="6200140" y="1856740"/>
            <a:ext cx="5892165" cy="3464560"/>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a:xfrm>
            <a:off x="797127" y="1865708"/>
            <a:ext cx="0" cy="65732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13740" y="2738120"/>
            <a:ext cx="4612005" cy="2540635"/>
          </a:xfrm>
          <a:prstGeom prst="rect">
            <a:avLst/>
          </a:prstGeom>
          <a:noFill/>
        </p:spPr>
        <p:txBody>
          <a:bodyPr wrap="square" rtlCol="0">
            <a:noAutofit/>
          </a:bodyPr>
          <a:lstStyle/>
          <a:p>
            <a:pPr>
              <a:lnSpc>
                <a:spcPct val="150000"/>
              </a:lnSpc>
            </a:pP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目前相当数量的新市民存在</a:t>
            </a:r>
            <a:r>
              <a:rPr lang="zh-CN" altLang="en-US" b="1"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人户分离、抵质押资产不足、信用信息欠缺、收入与还款不匹配、金融知识和意识匮乏</a:t>
            </a: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等问题，不符合传统金融机构的风控偏好。因此相比其他群体，新市民在获取基础金融服务时通常处于弱势地位，面临着</a:t>
            </a:r>
            <a:r>
              <a:rPr lang="zh-CN" altLang="en-US" b="1"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金融服务门槛较高、获取授信额度有限、融资成本较高</a:t>
            </a: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等问题。</a:t>
            </a:r>
            <a:endPar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endParaRPr>
          </a:p>
        </p:txBody>
      </p:sp>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25897" y="1504282"/>
            <a:ext cx="1611747" cy="4382168"/>
          </a:xfrm>
          <a:prstGeom prst="rect">
            <a:avLst/>
          </a:prstGeom>
        </p:spPr>
      </p:pic>
      <p:sp>
        <p:nvSpPr>
          <p:cNvPr id="3" name="文本框 2"/>
          <p:cNvSpPr txBox="1"/>
          <p:nvPr/>
        </p:nvSpPr>
        <p:spPr>
          <a:xfrm>
            <a:off x="1296999" y="660159"/>
            <a:ext cx="5322241" cy="553720"/>
          </a:xfrm>
          <a:prstGeom prst="rect">
            <a:avLst/>
          </a:prstGeom>
          <a:noFill/>
        </p:spPr>
        <p:txBody>
          <a:bodyPr wrap="square" lIns="0" tIns="0" rIns="0" bIns="0" rtlCol="0" anchor="ctr" anchorCtr="0">
            <a:spAutoFit/>
          </a:bodyPr>
          <a:lstStyle/>
          <a:p>
            <a:pPr>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背景与动机</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4" name="文本框 3"/>
          <p:cNvSpPr txBox="1"/>
          <p:nvPr/>
        </p:nvSpPr>
        <p:spPr>
          <a:xfrm>
            <a:off x="844550" y="1814195"/>
            <a:ext cx="4810125" cy="829945"/>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defTabSz="914400">
              <a:buSzTx/>
            </a:pPr>
            <a:r>
              <a:rPr lang="zh-CN" altLang="en-US" sz="2400" dirty="0">
                <a:solidFill>
                  <a:schemeClr val="accent1"/>
                </a:solidFill>
                <a:latin typeface="+mj-ea"/>
                <a:ea typeface="+mj-ea"/>
                <a:cs typeface="+mn-ea"/>
                <a:sym typeface="+mn-lt"/>
              </a:rPr>
              <a:t>新市民获取</a:t>
            </a:r>
            <a:endParaRPr lang="zh-CN" altLang="en-US" sz="2400" dirty="0">
              <a:solidFill>
                <a:schemeClr val="accent1"/>
              </a:solidFill>
              <a:latin typeface="+mj-ea"/>
              <a:ea typeface="+mj-ea"/>
              <a:cs typeface="+mn-ea"/>
              <a:sym typeface="+mn-lt"/>
            </a:endParaRPr>
          </a:p>
          <a:p>
            <a:pPr lvl="0" defTabSz="914400">
              <a:buSzTx/>
            </a:pPr>
            <a:r>
              <a:rPr lang="zh-CN" altLang="en-US" sz="2400" dirty="0">
                <a:solidFill>
                  <a:schemeClr val="accent1"/>
                </a:solidFill>
                <a:latin typeface="+mj-ea"/>
                <a:ea typeface="+mj-ea"/>
                <a:cs typeface="+mn-ea"/>
                <a:sym typeface="+mn-lt"/>
              </a:rPr>
              <a:t>基础金融服务时处于弱势地位</a:t>
            </a:r>
            <a:endParaRPr lang="zh-CN" altLang="en-US" sz="2400" dirty="0">
              <a:solidFill>
                <a:schemeClr val="accent1"/>
              </a:solidFill>
              <a:latin typeface="+mj-ea"/>
              <a:ea typeface="+mj-ea"/>
              <a:cs typeface="+mn-ea"/>
              <a:sym typeface="+mn-lt"/>
            </a:endParaRPr>
          </a:p>
        </p:txBody>
      </p:sp>
      <p:cxnSp>
        <p:nvCxnSpPr>
          <p:cNvPr id="8" name="直接连接符 7"/>
          <p:cNvCxnSpPr/>
          <p:nvPr/>
        </p:nvCxnSpPr>
        <p:spPr>
          <a:xfrm>
            <a:off x="6867092" y="1865527"/>
            <a:ext cx="0" cy="65732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937375" y="1779270"/>
            <a:ext cx="4810125" cy="829945"/>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lvl="0" defTabSz="914400">
              <a:buSzTx/>
            </a:pPr>
            <a:r>
              <a:rPr lang="zh-CN" altLang="en-US" sz="2400" dirty="0">
                <a:solidFill>
                  <a:schemeClr val="accent1"/>
                </a:solidFill>
                <a:latin typeface="+mj-ea"/>
                <a:ea typeface="+mj-ea"/>
                <a:cs typeface="+mn-ea"/>
                <a:sym typeface="+mn-lt"/>
              </a:rPr>
              <a:t>针对新市民</a:t>
            </a:r>
            <a:endParaRPr lang="zh-CN" altLang="en-US" sz="2400" dirty="0">
              <a:solidFill>
                <a:schemeClr val="accent1"/>
              </a:solidFill>
              <a:latin typeface="+mj-ea"/>
              <a:ea typeface="+mj-ea"/>
              <a:cs typeface="+mn-ea"/>
              <a:sym typeface="+mn-lt"/>
            </a:endParaRPr>
          </a:p>
          <a:p>
            <a:pPr lvl="0" defTabSz="914400">
              <a:buSzTx/>
            </a:pPr>
            <a:r>
              <a:rPr lang="zh-CN" altLang="en-US" sz="2400" dirty="0">
                <a:solidFill>
                  <a:schemeClr val="accent1"/>
                </a:solidFill>
                <a:latin typeface="+mj-ea"/>
                <a:ea typeface="+mj-ea"/>
                <a:cs typeface="+mn-ea"/>
                <a:sym typeface="+mn-lt"/>
              </a:rPr>
              <a:t>住房需求的金融服务和产品不足</a:t>
            </a:r>
            <a:endParaRPr lang="zh-CN" altLang="en-US" sz="2400" dirty="0">
              <a:solidFill>
                <a:schemeClr val="accent1"/>
              </a:solidFill>
              <a:latin typeface="+mj-ea"/>
              <a:ea typeface="+mj-ea"/>
              <a:cs typeface="+mn-ea"/>
              <a:sym typeface="+mn-lt"/>
            </a:endParaRPr>
          </a:p>
        </p:txBody>
      </p:sp>
      <p:sp>
        <p:nvSpPr>
          <p:cNvPr id="10" name="文本框 9"/>
          <p:cNvSpPr txBox="1"/>
          <p:nvPr/>
        </p:nvSpPr>
        <p:spPr>
          <a:xfrm>
            <a:off x="7048500" y="2738120"/>
            <a:ext cx="4117340" cy="7037070"/>
          </a:xfrm>
          <a:prstGeom prst="rect">
            <a:avLst/>
          </a:prstGeom>
          <a:noFill/>
        </p:spPr>
        <p:txBody>
          <a:bodyPr wrap="square" rtlCol="0">
            <a:noAutofit/>
          </a:bodyPr>
          <a:lstStyle/>
          <a:p>
            <a:endParaRPr lang="zh-CN" altLang="en-US" dirty="0">
              <a:solidFill>
                <a:schemeClr val="tx1">
                  <a:lumMod val="65000"/>
                  <a:lumOff val="35000"/>
                </a:schemeClr>
              </a:solidFill>
              <a:latin typeface="+mj-lt"/>
              <a:ea typeface="HarmonyOS Sans SC Medium" panose="00000600000000000000" charset="-122"/>
              <a:cs typeface="+mj-lt"/>
            </a:endParaRPr>
          </a:p>
        </p:txBody>
      </p:sp>
      <p:sp>
        <p:nvSpPr>
          <p:cNvPr id="11" name="文本框 10"/>
          <p:cNvSpPr txBox="1"/>
          <p:nvPr/>
        </p:nvSpPr>
        <p:spPr>
          <a:xfrm>
            <a:off x="6866890" y="2738120"/>
            <a:ext cx="4612005" cy="2540635"/>
          </a:xfrm>
          <a:prstGeom prst="rect">
            <a:avLst/>
          </a:prstGeom>
          <a:noFill/>
        </p:spPr>
        <p:txBody>
          <a:bodyPr wrap="square" rtlCol="0">
            <a:noAutofit/>
          </a:bodyPr>
          <a:lstStyle/>
          <a:p>
            <a:pPr>
              <a:lnSpc>
                <a:spcPct val="150000"/>
              </a:lnSpc>
            </a:pP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由于尚未建立</a:t>
            </a:r>
            <a:r>
              <a:rPr lang="zh-CN" altLang="en-US" b="1"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互通的金融信息系统</a:t>
            </a: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，对新市民的征信信息获取困难,导致其</a:t>
            </a:r>
            <a:r>
              <a:rPr lang="zh-CN" altLang="en-US" b="1"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征信信息不完善</a:t>
            </a: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，甚至是征信白户。</a:t>
            </a:r>
            <a:endPar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endParaRPr>
          </a:p>
          <a:p>
            <a:pPr>
              <a:lnSpc>
                <a:spcPct val="150000"/>
              </a:lnSpc>
            </a:pP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而征信信息的缺失，又进一步导致传统金融机构难以对其信用状况开展有效评估，从而被挡在传统金融服务大门之外，反复如此，形成恶性循环，造成</a:t>
            </a:r>
            <a:r>
              <a:rPr lang="zh-CN" altLang="en-US" b="1"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传统金融服务空白</a:t>
            </a:r>
            <a:r>
              <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rPr>
              <a:t>。</a:t>
            </a:r>
            <a:endParaRPr lang="zh-CN" altLang="en-US" dirty="0">
              <a:solidFill>
                <a:schemeClr val="tx1">
                  <a:lumMod val="65000"/>
                  <a:lumOff val="35000"/>
                </a:schemeClr>
              </a:solidFill>
              <a:latin typeface="HarmonyOS Sans SC Medium" panose="00000600000000000000" charset="-122"/>
              <a:ea typeface="HarmonyOS Sans SC Medium" panose="00000600000000000000" charset="-122"/>
              <a:cs typeface="+mn-ea"/>
              <a:sym typeface="+mn-lt"/>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635"/>
            <a:ext cx="12192000" cy="6858000"/>
            <a:chOff x="0" y="0"/>
            <a:chExt cx="12192000" cy="6858000"/>
          </a:xfrm>
        </p:grpSpPr>
        <p:grpSp>
          <p:nvGrpSpPr>
            <p:cNvPr id="9" name="组合 8"/>
            <p:cNvGrpSpPr/>
            <p:nvPr/>
          </p:nvGrpSpPr>
          <p:grpSpPr>
            <a:xfrm>
              <a:off x="0" y="0"/>
              <a:ext cx="12192000" cy="6858000"/>
              <a:chOff x="0" y="0"/>
              <a:chExt cx="12192000" cy="6858000"/>
            </a:xfrm>
          </p:grpSpPr>
          <p:sp>
            <p:nvSpPr>
              <p:cNvPr id="5" name="矩形 4"/>
              <p:cNvSpPr/>
              <p:nvPr/>
            </p:nvSpPr>
            <p:spPr>
              <a:xfrm>
                <a:off x="0" y="0"/>
                <a:ext cx="12192000" cy="6858000"/>
              </a:xfrm>
              <a:prstGeom prst="rect">
                <a:avLst/>
              </a:prstGeom>
              <a:solidFill>
                <a:srgbClr val="C3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sp>
            <p:nvSpPr>
              <p:cNvPr id="6" name="矩形: 圆角 5"/>
              <p:cNvSpPr/>
              <p:nvPr/>
            </p:nvSpPr>
            <p:spPr>
              <a:xfrm>
                <a:off x="523875" y="471488"/>
                <a:ext cx="11144250" cy="5915025"/>
              </a:xfrm>
              <a:prstGeom prst="roundRect">
                <a:avLst>
                  <a:gd name="adj" fmla="val 7639"/>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armonyOS Sans SC Medium" panose="00000600000000000000" charset="-122"/>
                </a:endParaRPr>
              </a:p>
            </p:txBody>
          </p:sp>
        </p:grpSp>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698078" y="1205349"/>
              <a:ext cx="8970047" cy="5181163"/>
            </a:xfrm>
            <a:prstGeom prst="rect">
              <a:avLst/>
            </a:prstGeom>
          </p:spPr>
        </p:pic>
      </p:grpSp>
      <p:pic>
        <p:nvPicPr>
          <p:cNvPr id="39" name="图形 3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125" y="1492673"/>
            <a:ext cx="459543" cy="459543"/>
          </a:xfrm>
          <a:prstGeom prst="rect">
            <a:avLst/>
          </a:prstGeom>
        </p:spPr>
      </p:pic>
      <p:sp>
        <p:nvSpPr>
          <p:cNvPr id="42" name="矩形 41"/>
          <p:cNvSpPr/>
          <p:nvPr/>
        </p:nvSpPr>
        <p:spPr>
          <a:xfrm>
            <a:off x="1688269" y="1430057"/>
            <a:ext cx="3546531" cy="583565"/>
          </a:xfrm>
          <a:prstGeom prst="rect">
            <a:avLst/>
          </a:prstGeom>
        </p:spPr>
        <p:txBody>
          <a:bodyPr wrap="square">
            <a:spAutoFit/>
          </a:bodyPr>
          <a:lstStyle/>
          <a:p>
            <a:r>
              <a:rPr lang="en-US" altLang="zh-CN" sz="3200" dirty="0">
                <a:solidFill>
                  <a:srgbClr val="FF9800"/>
                </a:solidFill>
                <a:latin typeface="荆南缘默体" pitchFamily="2" charset="-122"/>
                <a:ea typeface="荆南缘默体" pitchFamily="2" charset="-122"/>
                <a:cs typeface="HarmonyOS Sans SC Medium" panose="00000600000000000000" charset="-122"/>
              </a:rPr>
              <a:t>Part 02</a:t>
            </a:r>
            <a:endParaRPr lang="zh-CN" altLang="en-US" sz="3200" dirty="0">
              <a:solidFill>
                <a:srgbClr val="FF9800"/>
              </a:solidFill>
              <a:latin typeface="荆南缘默体" pitchFamily="2" charset="-122"/>
              <a:ea typeface="荆南缘默体" pitchFamily="2" charset="-122"/>
              <a:cs typeface="HarmonyOS Sans SC Medium" panose="00000600000000000000" charset="-122"/>
            </a:endParaRPr>
          </a:p>
        </p:txBody>
      </p:sp>
      <p:sp>
        <p:nvSpPr>
          <p:cNvPr id="44" name="文本框 43"/>
          <p:cNvSpPr txBox="1"/>
          <p:nvPr/>
        </p:nvSpPr>
        <p:spPr>
          <a:xfrm>
            <a:off x="1104265" y="1767840"/>
            <a:ext cx="6387465" cy="2167255"/>
          </a:xfrm>
          <a:prstGeom prst="rect">
            <a:avLst/>
          </a:prstGeom>
          <a:noFill/>
        </p:spPr>
        <p:txBody>
          <a:bodyPr wrap="square" lIns="0" tIns="0" rIns="0" bIns="0" rtlCol="0" anchor="ctr" anchorCtr="0">
            <a:noAutofit/>
          </a:bodyPr>
          <a:lstStyle/>
          <a:p>
            <a:pPr lvl="0">
              <a:defRPr/>
            </a:pPr>
            <a:r>
              <a:rPr lang="zh-CN" altLang="en-US" sz="72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服务设计理念</a:t>
            </a:r>
            <a:endParaRPr lang="zh-CN" altLang="en-US" sz="72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pic>
        <p:nvPicPr>
          <p:cNvPr id="14" name="图形 1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1100" y="1004164"/>
            <a:ext cx="2392000" cy="2424836"/>
          </a:xfrm>
          <a:prstGeom prst="rect">
            <a:avLst/>
          </a:prstGeom>
        </p:spPr>
      </p:pic>
      <p:pic>
        <p:nvPicPr>
          <p:cNvPr id="2" name="图形 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21200" y="2898441"/>
            <a:ext cx="7018001" cy="34880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321129" y="630314"/>
            <a:ext cx="5322241" cy="553720"/>
          </a:xfrm>
          <a:prstGeom prst="rect">
            <a:avLst/>
          </a:prstGeom>
          <a:noFill/>
        </p:spPr>
        <p:txBody>
          <a:bodyPr wrap="square" lIns="0" tIns="0" rIns="0" bIns="0" rtlCol="0" anchor="ctr" anchorCtr="0">
            <a:spAutoFit/>
          </a:bodyPr>
          <a:lstStyle/>
          <a:p>
            <a:pPr lvl="0">
              <a:defRPr/>
            </a:pPr>
            <a:r>
              <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rPr>
              <a:t>服务设计理念</a:t>
            </a:r>
            <a:endParaRPr lang="zh-CN" altLang="en-US" sz="3600" dirty="0">
              <a:solidFill>
                <a:srgbClr val="4D5068"/>
              </a:solidFill>
              <a:latin typeface="荆南缘默体" pitchFamily="2" charset="-122"/>
              <a:ea typeface="荆南缘默体" pitchFamily="2" charset="-122"/>
              <a:cs typeface="HarmonyOS Sans SC Medium" panose="00000600000000000000" charset="-122"/>
              <a:sym typeface="HarmonyOS Sans SC Medium" panose="00000600000000000000" charset="-122"/>
            </a:endParaRPr>
          </a:p>
        </p:txBody>
      </p:sp>
      <p:sp>
        <p:nvSpPr>
          <p:cNvPr id="114" name="矩形 113"/>
          <p:cNvSpPr/>
          <p:nvPr/>
        </p:nvSpPr>
        <p:spPr>
          <a:xfrm>
            <a:off x="9779371" y="1820671"/>
            <a:ext cx="1569291" cy="2982389"/>
          </a:xfrm>
          <a:prstGeom prst="rect">
            <a:avLst/>
          </a:prstGeom>
          <a:solidFill>
            <a:schemeClr val="accent1"/>
          </a:solidFill>
          <a:ln>
            <a:noFill/>
          </a:ln>
          <a:effectLst>
            <a:outerShdw blurRad="3937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16" name="Oval 4"/>
          <p:cNvSpPr/>
          <p:nvPr/>
        </p:nvSpPr>
        <p:spPr>
          <a:xfrm>
            <a:off x="992505" y="2261235"/>
            <a:ext cx="789305" cy="78041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ct val="0"/>
              </a:spcBef>
              <a:buSzPct val="25000"/>
              <a:defRPr/>
            </a:pPr>
            <a:r>
              <a:rPr lang="en-US" sz="2400" b="1" dirty="0">
                <a:solidFill>
                  <a:schemeClr val="bg1"/>
                </a:solidFill>
                <a:cs typeface="+mn-ea"/>
                <a:sym typeface="+mn-lt"/>
              </a:rPr>
              <a:t>01</a:t>
            </a:r>
            <a:endParaRPr lang="en-US" sz="2400" b="1" dirty="0">
              <a:solidFill>
                <a:schemeClr val="bg1"/>
              </a:solidFill>
              <a:cs typeface="+mn-ea"/>
              <a:sym typeface="+mn-lt"/>
            </a:endParaRPr>
          </a:p>
        </p:txBody>
      </p:sp>
      <p:sp>
        <p:nvSpPr>
          <p:cNvPr id="117" name="Oval 4"/>
          <p:cNvSpPr/>
          <p:nvPr/>
        </p:nvSpPr>
        <p:spPr>
          <a:xfrm>
            <a:off x="992505" y="3196590"/>
            <a:ext cx="789305" cy="78041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ct val="0"/>
              </a:spcBef>
              <a:buSzPct val="25000"/>
              <a:defRPr/>
            </a:pPr>
            <a:r>
              <a:rPr lang="en-US" sz="2400" b="1" dirty="0">
                <a:solidFill>
                  <a:schemeClr val="bg1"/>
                </a:solidFill>
                <a:cs typeface="+mn-ea"/>
                <a:sym typeface="+mn-lt"/>
              </a:rPr>
              <a:t>02</a:t>
            </a:r>
            <a:endParaRPr lang="en-US" sz="2400" b="1" dirty="0">
              <a:solidFill>
                <a:schemeClr val="bg1"/>
              </a:solidFill>
              <a:cs typeface="+mn-ea"/>
              <a:sym typeface="+mn-lt"/>
            </a:endParaRPr>
          </a:p>
        </p:txBody>
      </p:sp>
      <p:sp>
        <p:nvSpPr>
          <p:cNvPr id="118" name="Oval 4"/>
          <p:cNvSpPr/>
          <p:nvPr/>
        </p:nvSpPr>
        <p:spPr>
          <a:xfrm>
            <a:off x="992505" y="4164965"/>
            <a:ext cx="789305" cy="78041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ct val="0"/>
              </a:spcBef>
              <a:buSzPct val="25000"/>
              <a:defRPr/>
            </a:pPr>
            <a:r>
              <a:rPr lang="en-US" sz="2400" b="1" dirty="0">
                <a:solidFill>
                  <a:schemeClr val="bg1"/>
                </a:solidFill>
                <a:cs typeface="+mn-ea"/>
                <a:sym typeface="+mn-lt"/>
              </a:rPr>
              <a:t>03</a:t>
            </a:r>
            <a:endParaRPr lang="en-US" sz="2400" b="1" dirty="0">
              <a:solidFill>
                <a:schemeClr val="bg1"/>
              </a:solidFill>
              <a:cs typeface="+mn-ea"/>
              <a:sym typeface="+mn-lt"/>
            </a:endParaRPr>
          </a:p>
        </p:txBody>
      </p:sp>
      <p:sp>
        <p:nvSpPr>
          <p:cNvPr id="119" name="文本框 118"/>
          <p:cNvSpPr txBox="1"/>
          <p:nvPr/>
        </p:nvSpPr>
        <p:spPr>
          <a:xfrm>
            <a:off x="1852930" y="4269105"/>
            <a:ext cx="4319270" cy="854075"/>
          </a:xfrm>
          <a:prstGeom prst="rect">
            <a:avLst/>
          </a:prstGeom>
          <a:noFill/>
        </p:spPr>
        <p:txBody>
          <a:bodyPr wrap="square" rtlCol="0">
            <a:noAutofit/>
          </a:bodyPr>
          <a:lstStyle/>
          <a:p>
            <a:pPr lvl="0">
              <a:lnSpc>
                <a:spcPct val="150000"/>
              </a:lnSpc>
              <a:defRPr/>
            </a:pPr>
            <a:r>
              <a:rPr lang="en-US" altLang="zh-CN" sz="2000" b="1" dirty="0">
                <a:solidFill>
                  <a:schemeClr val="tx1">
                    <a:lumMod val="65000"/>
                    <a:lumOff val="35000"/>
                  </a:schemeClr>
                </a:solidFill>
                <a:cs typeface="+mn-ea"/>
                <a:sym typeface="+mn-lt"/>
              </a:rPr>
              <a:t>满足金融数据共享的灵活性需求</a:t>
            </a:r>
            <a:endParaRPr lang="en-US" altLang="zh-CN" sz="2000" b="1" dirty="0">
              <a:solidFill>
                <a:schemeClr val="tx1">
                  <a:lumMod val="65000"/>
                  <a:lumOff val="35000"/>
                </a:schemeClr>
              </a:solidFill>
              <a:cs typeface="+mn-ea"/>
              <a:sym typeface="+mn-lt"/>
            </a:endParaRPr>
          </a:p>
        </p:txBody>
      </p:sp>
      <p:sp>
        <p:nvSpPr>
          <p:cNvPr id="120" name="文本框 119"/>
          <p:cNvSpPr txBox="1"/>
          <p:nvPr/>
        </p:nvSpPr>
        <p:spPr>
          <a:xfrm>
            <a:off x="1832610" y="2312035"/>
            <a:ext cx="6867525" cy="1079500"/>
          </a:xfrm>
          <a:prstGeom prst="rect">
            <a:avLst/>
          </a:prstGeom>
          <a:noFill/>
        </p:spPr>
        <p:txBody>
          <a:bodyPr wrap="square" rtlCol="0">
            <a:noAutofit/>
          </a:bodyPr>
          <a:lstStyle/>
          <a:p>
            <a:pPr lvl="0">
              <a:lnSpc>
                <a:spcPct val="150000"/>
              </a:lnSpc>
              <a:defRPr/>
            </a:pPr>
            <a:r>
              <a:rPr lang="en-US" altLang="zh-CN" sz="2000" b="1" dirty="0">
                <a:solidFill>
                  <a:schemeClr val="tx1">
                    <a:lumMod val="65000"/>
                    <a:lumOff val="35000"/>
                  </a:schemeClr>
                </a:solidFill>
                <a:cs typeface="+mn-ea"/>
                <a:sym typeface="+mn-lt"/>
              </a:rPr>
              <a:t>打破金融信息互通壁垒</a:t>
            </a:r>
            <a:r>
              <a:rPr lang="zh-CN" altLang="en-US" sz="2000" b="1" dirty="0">
                <a:solidFill>
                  <a:schemeClr val="tx1">
                    <a:lumMod val="65000"/>
                    <a:lumOff val="35000"/>
                  </a:schemeClr>
                </a:solidFill>
                <a:cs typeface="+mn-ea"/>
                <a:sym typeface="+mn-lt"/>
              </a:rPr>
              <a:t>，实现普惠金融</a:t>
            </a:r>
            <a:endParaRPr lang="zh-CN" altLang="en-US" sz="2000" b="1" dirty="0">
              <a:solidFill>
                <a:schemeClr val="tx1">
                  <a:lumMod val="65000"/>
                  <a:lumOff val="35000"/>
                </a:schemeClr>
              </a:solidFill>
              <a:cs typeface="+mn-ea"/>
              <a:sym typeface="+mn-lt"/>
            </a:endParaRPr>
          </a:p>
        </p:txBody>
      </p:sp>
      <p:sp>
        <p:nvSpPr>
          <p:cNvPr id="121" name="文本框 120"/>
          <p:cNvSpPr txBox="1"/>
          <p:nvPr/>
        </p:nvSpPr>
        <p:spPr>
          <a:xfrm>
            <a:off x="1781810" y="3288030"/>
            <a:ext cx="6651625" cy="598170"/>
          </a:xfrm>
          <a:prstGeom prst="rect">
            <a:avLst/>
          </a:prstGeom>
          <a:noFill/>
        </p:spPr>
        <p:txBody>
          <a:bodyPr wrap="square" rtlCol="0">
            <a:noAutofit/>
          </a:bodyPr>
          <a:lstStyle/>
          <a:p>
            <a:pPr lvl="0">
              <a:lnSpc>
                <a:spcPct val="150000"/>
              </a:lnSpc>
              <a:defRPr/>
            </a:pPr>
            <a:r>
              <a:rPr lang="en-US" altLang="zh-CN" sz="2000" b="1" dirty="0">
                <a:solidFill>
                  <a:schemeClr val="tx1">
                    <a:lumMod val="65000"/>
                    <a:lumOff val="35000"/>
                  </a:schemeClr>
                </a:solidFill>
                <a:cs typeface="+mn-ea"/>
                <a:sym typeface="+mn-lt"/>
              </a:rPr>
              <a:t>基于区块链技术的</a:t>
            </a:r>
            <a:r>
              <a:rPr lang="en-US" altLang="zh-CN" sz="2000" b="1" dirty="0">
                <a:solidFill>
                  <a:schemeClr val="tx1">
                    <a:lumMod val="65000"/>
                    <a:lumOff val="35000"/>
                  </a:schemeClr>
                </a:solidFill>
                <a:cs typeface="+mn-ea"/>
                <a:sym typeface="+mn-lt"/>
              </a:rPr>
              <a:t>金融数据分级访问控制和共享系统</a:t>
            </a:r>
            <a:endParaRPr lang="en-US" altLang="zh-CN" sz="2000" b="1" dirty="0">
              <a:solidFill>
                <a:schemeClr val="tx1">
                  <a:lumMod val="65000"/>
                  <a:lumOff val="35000"/>
                </a:schemeClr>
              </a:solidFill>
              <a:cs typeface="+mn-ea"/>
              <a:sym typeface="+mn-lt"/>
            </a:endParaRPr>
          </a:p>
          <a:p>
            <a:pPr lvl="0">
              <a:lnSpc>
                <a:spcPct val="150000"/>
              </a:lnSpc>
              <a:defRPr/>
            </a:pPr>
            <a:endParaRPr lang="en-US" altLang="zh-CN" sz="2000" b="1" dirty="0">
              <a:solidFill>
                <a:schemeClr val="tx1">
                  <a:lumMod val="65000"/>
                  <a:lumOff val="35000"/>
                </a:schemeClr>
              </a:solidFill>
              <a:cs typeface="+mn-ea"/>
              <a:sym typeface="+mn-lt"/>
            </a:endParaRPr>
          </a:p>
          <a:p>
            <a:pPr lvl="0">
              <a:lnSpc>
                <a:spcPct val="150000"/>
              </a:lnSpc>
              <a:defRPr/>
            </a:pPr>
            <a:endParaRPr lang="en-US" altLang="zh-CN" sz="2000" b="1" dirty="0">
              <a:solidFill>
                <a:schemeClr val="tx1">
                  <a:lumMod val="65000"/>
                  <a:lumOff val="35000"/>
                </a:schemeClr>
              </a:solidFill>
              <a:cs typeface="+mn-ea"/>
              <a:sym typeface="+mn-lt"/>
            </a:endParaRPr>
          </a:p>
        </p:txBody>
      </p:sp>
      <p:cxnSp>
        <p:nvCxnSpPr>
          <p:cNvPr id="122" name="直接连接符 121"/>
          <p:cNvCxnSpPr/>
          <p:nvPr/>
        </p:nvCxnSpPr>
        <p:spPr>
          <a:xfrm>
            <a:off x="1048854" y="3118479"/>
            <a:ext cx="5703570"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123" name="直接连接符 122"/>
          <p:cNvCxnSpPr/>
          <p:nvPr/>
        </p:nvCxnSpPr>
        <p:spPr>
          <a:xfrm>
            <a:off x="1048854" y="4055287"/>
            <a:ext cx="5703570"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124" name="直接连接符 123"/>
          <p:cNvCxnSpPr/>
          <p:nvPr/>
        </p:nvCxnSpPr>
        <p:spPr>
          <a:xfrm>
            <a:off x="992339" y="5068436"/>
            <a:ext cx="5703570"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6483985" y="1499811"/>
            <a:ext cx="4310637" cy="4113974"/>
          </a:xfrm>
          <a:prstGeom prst="rect">
            <a:avLst/>
          </a:prstGeom>
        </p:spPr>
      </p:pic>
    </p:spTree>
  </p:cSld>
  <p:clrMapOvr>
    <a:masterClrMapping/>
  </p:clrMapOvr>
</p:sld>
</file>

<file path=ppt/tags/tag1.xml><?xml version="1.0" encoding="utf-8"?>
<p:tagLst xmlns:p="http://schemas.openxmlformats.org/presentationml/2006/main">
  <p:tag name="ISLIDE.ICON" val="#407252;"/>
</p:tagLst>
</file>

<file path=ppt/tags/tag2.xml><?xml version="1.0" encoding="utf-8"?>
<p:tagLst xmlns:p="http://schemas.openxmlformats.org/presentationml/2006/main">
  <p:tag name="ISLIDE.ICON" val="#407252;#405201;#405639;#405192;"/>
</p:tagLst>
</file>

<file path=ppt/tags/tag3.xml><?xml version="1.0" encoding="utf-8"?>
<p:tagLst xmlns:p="http://schemas.openxmlformats.org/presentationml/2006/main">
  <p:tag name="ISLIDE.ICON" val="#407252;#405201;#405639;#405192;"/>
</p:tagLst>
</file>

<file path=ppt/tags/tag4.xml><?xml version="1.0" encoding="utf-8"?>
<p:tagLst xmlns:p="http://schemas.openxmlformats.org/presentationml/2006/main">
  <p:tag name="ISLIDE.ICON" val="#407252;#405207;#405207;#405203;"/>
</p:tagLst>
</file>

<file path=ppt/tags/tag5.xml><?xml version="1.0" encoding="utf-8"?>
<p:tagLst xmlns:p="http://schemas.openxmlformats.org/presentationml/2006/main">
  <p:tag name="ISLIDE.ICON" val="#405207;#405186;#407252;#407252;#405186;#405192;#405430;"/>
</p:tagLst>
</file>

<file path=ppt/tags/tag6.xml><?xml version="1.0" encoding="utf-8"?>
<p:tagLst xmlns:p="http://schemas.openxmlformats.org/presentationml/2006/main">
  <p:tag name="ISLIDE.ICON" val="#405207;#405186;#407252;#407252;#405186;#405192;#405430;"/>
</p:tagLst>
</file>

<file path=ppt/tags/tag7.xml><?xml version="1.0" encoding="utf-8"?>
<p:tagLst xmlns:p="http://schemas.openxmlformats.org/presentationml/2006/main">
  <p:tag name="ISLIDE.ICON" val="#405207;#405186;#407252;#407252;#405186;#405192;#405430;"/>
</p:tagLst>
</file>

<file path=ppt/tags/tag8.xml><?xml version="1.0" encoding="utf-8"?>
<p:tagLst xmlns:p="http://schemas.openxmlformats.org/presentationml/2006/main">
  <p:tag name="KSO_WM_UNIT_TABLE_BEAUTIFY" val="smartTable{ed299ba6-e546-4cdc-86f4-bd1fdcd3c98a}"/>
  <p:tag name="TABLE_ENDDRAG_ORIGIN_RECT" val="714*177"/>
  <p:tag name="TABLE_ENDDRAG_RECT" val="116*328*714*177"/>
</p:tagLst>
</file>

<file path=ppt/tags/tag9.xml><?xml version="1.0" encoding="utf-8"?>
<p:tagLst xmlns:p="http://schemas.openxmlformats.org/presentationml/2006/main">
  <p:tag name="COMMONDATA" val="eyJjb3VudCI6NDIsImhkaWQiOiI4Yjg2Mjk5MGYwMzU4MWUwOTM0MWVlMWIxY2FlZTllMyIsInVzZXJDb3VudCI6Mzh9"/>
  <p:tag name="KSO_WPP_MARK_KEY" val="15ff2ac3-1e27-41f6-99ad-066cf19a2713"/>
</p:tagLst>
</file>

<file path=ppt/theme/theme1.xml><?xml version="1.0" encoding="utf-8"?>
<a:theme xmlns:a="http://schemas.openxmlformats.org/drawingml/2006/main" name="Office 主题​​">
  <a:themeElements>
    <a:clrScheme name="自定义 1162">
      <a:dk1>
        <a:sysClr val="windowText" lastClr="000000"/>
      </a:dk1>
      <a:lt1>
        <a:sysClr val="window" lastClr="FFFFFF"/>
      </a:lt1>
      <a:dk2>
        <a:srgbClr val="44546A"/>
      </a:dk2>
      <a:lt2>
        <a:srgbClr val="E7E6E6"/>
      </a:lt2>
      <a:accent1>
        <a:srgbClr val="4D5068"/>
      </a:accent1>
      <a:accent2>
        <a:srgbClr val="FF9800"/>
      </a:accent2>
      <a:accent3>
        <a:srgbClr val="4D5068"/>
      </a:accent3>
      <a:accent4>
        <a:srgbClr val="FF9800"/>
      </a:accent4>
      <a:accent5>
        <a:srgbClr val="4D5068"/>
      </a:accent5>
      <a:accent6>
        <a:srgbClr val="FF9800"/>
      </a:accent6>
      <a:hlink>
        <a:srgbClr val="0563C1"/>
      </a:hlink>
      <a:folHlink>
        <a:srgbClr val="954F72"/>
      </a:folHlink>
    </a:clrScheme>
    <a:fontScheme name="自定义 9">
      <a:majorFont>
        <a:latin typeface="HarmonyOS Sans SC Medium"/>
        <a:ea typeface="HarmonyOS Sans SC Medium"/>
        <a:cs typeface=""/>
      </a:majorFont>
      <a:minorFont>
        <a:latin typeface="HarmonyOS Sans SC Medium"/>
        <a:ea typeface="HarmonyOS Sans SC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1162">
      <a:dk1>
        <a:sysClr val="windowText" lastClr="000000"/>
      </a:dk1>
      <a:lt1>
        <a:sysClr val="window" lastClr="FFFFFF"/>
      </a:lt1>
      <a:dk2>
        <a:srgbClr val="44546A"/>
      </a:dk2>
      <a:lt2>
        <a:srgbClr val="E7E6E6"/>
      </a:lt2>
      <a:accent1>
        <a:srgbClr val="4D5068"/>
      </a:accent1>
      <a:accent2>
        <a:srgbClr val="FF9800"/>
      </a:accent2>
      <a:accent3>
        <a:srgbClr val="4D5068"/>
      </a:accent3>
      <a:accent4>
        <a:srgbClr val="FF9800"/>
      </a:accent4>
      <a:accent5>
        <a:srgbClr val="4D5068"/>
      </a:accent5>
      <a:accent6>
        <a:srgbClr val="FF9800"/>
      </a:accent6>
      <a:hlink>
        <a:srgbClr val="0563C1"/>
      </a:hlink>
      <a:folHlink>
        <a:srgbClr val="954F72"/>
      </a:folHlink>
    </a:clrScheme>
    <a:fontScheme name="自定义 9">
      <a:majorFont>
        <a:latin typeface="HarmonyOS Sans SC Medium"/>
        <a:ea typeface="HarmonyOS Sans SC Medium"/>
        <a:cs typeface=""/>
      </a:majorFont>
      <a:minorFont>
        <a:latin typeface="HarmonyOS Sans SC Medium"/>
        <a:ea typeface="HarmonyOS Sans SC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162">
      <a:dk1>
        <a:sysClr val="windowText" lastClr="000000"/>
      </a:dk1>
      <a:lt1>
        <a:sysClr val="window" lastClr="FFFFFF"/>
      </a:lt1>
      <a:dk2>
        <a:srgbClr val="44546A"/>
      </a:dk2>
      <a:lt2>
        <a:srgbClr val="E7E6E6"/>
      </a:lt2>
      <a:accent1>
        <a:srgbClr val="4D5068"/>
      </a:accent1>
      <a:accent2>
        <a:srgbClr val="FF9800"/>
      </a:accent2>
      <a:accent3>
        <a:srgbClr val="4D5068"/>
      </a:accent3>
      <a:accent4>
        <a:srgbClr val="FF9800"/>
      </a:accent4>
      <a:accent5>
        <a:srgbClr val="4D5068"/>
      </a:accent5>
      <a:accent6>
        <a:srgbClr val="FF9800"/>
      </a:accent6>
      <a:hlink>
        <a:srgbClr val="0563C1"/>
      </a:hlink>
      <a:folHlink>
        <a:srgbClr val="954F72"/>
      </a:folHlink>
    </a:clrScheme>
    <a:fontScheme name="自定义 9">
      <a:majorFont>
        <a:latin typeface="HarmonyOS Sans SC Medium"/>
        <a:ea typeface="HarmonyOS Sans SC Medium"/>
        <a:cs typeface=""/>
      </a:majorFont>
      <a:minorFont>
        <a:latin typeface="HarmonyOS Sans SC Medium"/>
        <a:ea typeface="HarmonyOS Sans SC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162">
      <a:dk1>
        <a:sysClr val="windowText" lastClr="000000"/>
      </a:dk1>
      <a:lt1>
        <a:sysClr val="window" lastClr="FFFFFF"/>
      </a:lt1>
      <a:dk2>
        <a:srgbClr val="44546A"/>
      </a:dk2>
      <a:lt2>
        <a:srgbClr val="E7E6E6"/>
      </a:lt2>
      <a:accent1>
        <a:srgbClr val="4D5068"/>
      </a:accent1>
      <a:accent2>
        <a:srgbClr val="FF9800"/>
      </a:accent2>
      <a:accent3>
        <a:srgbClr val="4D5068"/>
      </a:accent3>
      <a:accent4>
        <a:srgbClr val="FF9800"/>
      </a:accent4>
      <a:accent5>
        <a:srgbClr val="4D5068"/>
      </a:accent5>
      <a:accent6>
        <a:srgbClr val="FF9800"/>
      </a:accent6>
      <a:hlink>
        <a:srgbClr val="0563C1"/>
      </a:hlink>
      <a:folHlink>
        <a:srgbClr val="954F72"/>
      </a:folHlink>
    </a:clrScheme>
    <a:fontScheme name="自定义 9">
      <a:majorFont>
        <a:latin typeface="HarmonyOS Sans SC Medium"/>
        <a:ea typeface="HarmonyOS Sans SC Medium"/>
        <a:cs typeface=""/>
      </a:majorFont>
      <a:minorFont>
        <a:latin typeface="HarmonyOS Sans SC Medium"/>
        <a:ea typeface="HarmonyOS Sans SC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armonyOS Sans SC Medium"/>
        <a:ea typeface=""/>
        <a:cs typeface=""/>
        <a:font script="Jpan" typeface="游ゴシック"/>
        <a:font script="Hang" typeface="맑은 고딕"/>
        <a:font script="Hans" typeface="HarmonyOS Sans SC Medium"/>
        <a:font script="Hant" typeface="新細明體"/>
        <a:font script="Arab" typeface="HarmonyOS Sans SC Medium"/>
        <a:font script="Hebr" typeface="HarmonyOS Sans SC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armonyOS Sans SC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armonyOS Sans SC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armonyOS Sans SC Medium"/>
        <a:ea typeface=""/>
        <a:cs typeface=""/>
        <a:font script="Jpan" typeface="ＭＳ Ｐゴシック"/>
        <a:font script="Hang" typeface="맑은 고딕"/>
        <a:font script="Hans" typeface="HarmonyOS Sans SC Medium"/>
        <a:font script="Hant" typeface="新細明體"/>
        <a:font script="Arab" typeface="HarmonyOS Sans SC Medium"/>
        <a:font script="Hebr" typeface="HarmonyOS Sans SC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armonyOS Sans SC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2887</Words>
  <Application>WPS 演示</Application>
  <PresentationFormat>宽屏</PresentationFormat>
  <Paragraphs>244</Paragraphs>
  <Slides>22</Slides>
  <Notes>24</Notes>
  <HiddenSlides>1</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22</vt:i4>
      </vt:variant>
    </vt:vector>
  </HeadingPairs>
  <TitlesOfParts>
    <vt:vector size="34" baseType="lpstr">
      <vt:lpstr>Arial</vt:lpstr>
      <vt:lpstr>宋体</vt:lpstr>
      <vt:lpstr>Wingdings</vt:lpstr>
      <vt:lpstr>HarmonyOS Sans SC Medium</vt:lpstr>
      <vt:lpstr>荆南缘默体</vt:lpstr>
      <vt:lpstr>微软雅黑</vt:lpstr>
      <vt:lpstr>Arial Unicode MS</vt:lpstr>
      <vt:lpstr>微软雅黑 Light</vt:lpstr>
      <vt:lpstr>Office 主题​​</vt:lpstr>
      <vt:lpstr>2_Office 主题​​</vt:lpstr>
      <vt:lpstr>1_Office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LBJ</cp:lastModifiedBy>
  <cp:revision>143</cp:revision>
  <dcterms:created xsi:type="dcterms:W3CDTF">2022-11-04T04:22:00Z</dcterms:created>
  <dcterms:modified xsi:type="dcterms:W3CDTF">2022-11-10T10:18:17Z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5AE180963BAF4B40A44710774655D4F7</vt:lpwstr>
  </property>
  <property fmtid="{D5CDD505-2E9C-101B-9397-08002B2CF9AE}" pid="3" name="KSOProductBuildVer">
    <vt:lpwstr>2052-11.1.0.12763</vt:lpwstr>
  </property>
  <property fmtid="{D5CDD505-2E9C-101B-9397-08002B2CF9AE}" pid="4" name="KSOTemplateUUID">
    <vt:lpwstr>v1.0_mb_V4EZQx8mWD2tGu52s1/CrA==</vt:lpwstr>
  </property>
</Properties>
</file>